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6" r:id="rId3"/>
    <p:sldId id="267" r:id="rId4"/>
    <p:sldId id="279" r:id="rId5"/>
    <p:sldId id="286" r:id="rId6"/>
    <p:sldId id="287" r:id="rId7"/>
    <p:sldId id="290" r:id="rId8"/>
    <p:sldId id="289" r:id="rId9"/>
    <p:sldId id="293" r:id="rId10"/>
    <p:sldId id="295" r:id="rId11"/>
    <p:sldId id="29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DFC0"/>
    <a:srgbClr val="FEEBD8"/>
    <a:srgbClr val="FDB97D"/>
    <a:srgbClr val="FD8C3B"/>
    <a:srgbClr val="FEE3C8"/>
    <a:srgbClr val="FDA057"/>
    <a:srgbClr val="B63C02"/>
    <a:srgbClr val="993103"/>
    <a:srgbClr val="7F2704"/>
    <a:srgbClr val="FFF5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91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2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ropbox\AI%20Projects\buck\tooth_analysis\Age%20histogram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6794248545018835E-2"/>
          <c:y val="5.1400554097404488E-2"/>
          <c:w val="0.8776985050781696"/>
          <c:h val="0.78269648585593465"/>
        </c:manualLayout>
      </c:layout>
      <c:barChart>
        <c:barDir val="col"/>
        <c:grouping val="clustered"/>
        <c:varyColors val="1"/>
        <c:ser>
          <c:idx val="0"/>
          <c:order val="0"/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79A-4467-A4CC-F1836B08454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79A-4467-A4CC-F1836B084548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79A-4467-A4CC-F1836B08454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79A-4467-A4CC-F1836B084548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779A-4467-A4CC-F1836B084548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779A-4467-A4CC-F1836B084548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779A-4467-A4CC-F1836B084548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779A-4467-A4CC-F1836B084548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779A-4467-A4CC-F1836B084548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779A-4467-A4CC-F1836B084548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779A-4467-A4CC-F1836B084548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779A-4467-A4CC-F1836B084548}"/>
              </c:ext>
            </c:extLst>
          </c:dPt>
          <c:dPt>
            <c:idx val="12"/>
            <c:invertIfNegative val="0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779A-4467-A4CC-F1836B084548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779A-4467-A4CC-F1836B084548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779A-4467-A4CC-F1836B084548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779A-4467-A4CC-F1836B084548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779A-4467-A4CC-F1836B08454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Sheet1!$A$1:$A$17</c:f>
              <c:numCache>
                <c:formatCode>General</c:formatCode>
                <c:ptCount val="17"/>
                <c:pt idx="0">
                  <c:v>0.5</c:v>
                </c:pt>
                <c:pt idx="1">
                  <c:v>1.5</c:v>
                </c:pt>
                <c:pt idx="2">
                  <c:v>2.5</c:v>
                </c:pt>
                <c:pt idx="3">
                  <c:v>3.5</c:v>
                </c:pt>
                <c:pt idx="4">
                  <c:v>4.5</c:v>
                </c:pt>
                <c:pt idx="5">
                  <c:v>5.5</c:v>
                </c:pt>
                <c:pt idx="6">
                  <c:v>6.5</c:v>
                </c:pt>
                <c:pt idx="7">
                  <c:v>7.5</c:v>
                </c:pt>
                <c:pt idx="8">
                  <c:v>8.5</c:v>
                </c:pt>
                <c:pt idx="9">
                  <c:v>9.5</c:v>
                </c:pt>
                <c:pt idx="10">
                  <c:v>10.5</c:v>
                </c:pt>
                <c:pt idx="11">
                  <c:v>11.5</c:v>
                </c:pt>
                <c:pt idx="12">
                  <c:v>12.5</c:v>
                </c:pt>
                <c:pt idx="13">
                  <c:v>13.5</c:v>
                </c:pt>
                <c:pt idx="14">
                  <c:v>14.5</c:v>
                </c:pt>
                <c:pt idx="15">
                  <c:v>15.5</c:v>
                </c:pt>
                <c:pt idx="16">
                  <c:v>16.5</c:v>
                </c:pt>
              </c:numCache>
            </c:numRef>
          </c:cat>
          <c:val>
            <c:numRef>
              <c:f>Sheet1!$B$1:$B$17</c:f>
              <c:numCache>
                <c:formatCode>General</c:formatCode>
                <c:ptCount val="17"/>
                <c:pt idx="0">
                  <c:v>39</c:v>
                </c:pt>
                <c:pt idx="1">
                  <c:v>62</c:v>
                </c:pt>
                <c:pt idx="2">
                  <c:v>33</c:v>
                </c:pt>
                <c:pt idx="3">
                  <c:v>29</c:v>
                </c:pt>
                <c:pt idx="4">
                  <c:v>20</c:v>
                </c:pt>
                <c:pt idx="5">
                  <c:v>22</c:v>
                </c:pt>
                <c:pt idx="6">
                  <c:v>16</c:v>
                </c:pt>
                <c:pt idx="7">
                  <c:v>5</c:v>
                </c:pt>
                <c:pt idx="8">
                  <c:v>8</c:v>
                </c:pt>
                <c:pt idx="9">
                  <c:v>3</c:v>
                </c:pt>
                <c:pt idx="10">
                  <c:v>0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2-779A-4467-A4CC-F1836B08454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"/>
        <c:axId val="497008400"/>
        <c:axId val="497011280"/>
      </c:barChart>
      <c:catAx>
        <c:axId val="4970084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300"/>
                  <a:t>Age [years]</a:t>
                </a:r>
              </a:p>
            </c:rich>
          </c:tx>
          <c:layout>
            <c:manualLayout>
              <c:xMode val="edge"/>
              <c:yMode val="edge"/>
              <c:x val="0.47384064817984706"/>
              <c:y val="0.9126388888888888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7011280"/>
        <c:crosses val="autoZero"/>
        <c:auto val="1"/>
        <c:lblAlgn val="ctr"/>
        <c:lblOffset val="100"/>
        <c:noMultiLvlLbl val="0"/>
      </c:catAx>
      <c:valAx>
        <c:axId val="49701128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300"/>
                  <a:t>Samples</a:t>
                </a:r>
              </a:p>
            </c:rich>
          </c:tx>
          <c:layout>
            <c:manualLayout>
              <c:xMode val="edge"/>
              <c:yMode val="edge"/>
              <c:x val="6.956521739130435E-3"/>
              <c:y val="0.3242650918635170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7008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753FE-EC1D-52D8-DA4A-AF93D8FA4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5BF011-5015-8CB8-80D4-150D609E89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DA2D1-5023-7D29-E2D0-180355EFA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423CF-9BEB-57D3-61F4-84E70D96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DE267-7D29-5170-2987-7E666FD12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000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4F8A2-D2B8-5DEE-81D6-CBC05118F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B1E80A-9DD4-B9D8-AFEC-7E73A3FCEE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F3147-958C-632C-F3FF-9B0DFD35A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76874-8EB4-FDF0-A19B-905E92F62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77375-B552-E4C4-5F2D-D2037C910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17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D8A721-D0FE-51F2-D398-2F897F785D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5BA318-8541-9B66-FE69-A3EE10F5F0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1C2FF-F4F1-313C-B632-8FD992922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44635-DF64-A2A9-C3A7-16BDB3483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503AB-2409-BCFD-164F-15EC683F4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445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2994F-C8F8-DF08-F8DD-BB8E0EE96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162D5-C948-4655-8378-B5F3E95DC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A3418-0AAA-3284-0A2F-982B3BDBB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D5466-02DB-E887-1AFB-4F1FCFA8C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5EFCC-10AF-7FBD-FC6A-14591B6B0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950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8AC44-9510-9306-A1A1-036EF415E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855EF-8485-D482-5367-7A75ABE2B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49723-1B2E-5E88-1871-0D1593B05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9F50D-67D1-2288-3073-A1EE4A81B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BC472-214A-4A07-671B-1DD782926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52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98414-4098-71E3-7F72-01E3AECD3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0826C-DD54-33C2-8AEF-3BE0599B61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4D1826-0BFF-DB71-BFB6-C2043466F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21472E-002D-3EBE-511F-7922A3B35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5FDE30-9718-21F3-FD85-B82F0D171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C084B2-5F89-B845-7715-317FD4BBD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36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F7A8D-316D-D149-0EF5-943895BA6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4ED4F-B469-4615-15FD-07703D8B1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BA3D3E-F061-0856-82A8-F40C04D386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B6E25E-A474-D031-6DC0-C9B9A2A595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F30765-B29A-8B0C-3222-2B3A57826E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3E7169-A337-F22F-A4DE-5ACE414AD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9ED96E-8492-0186-9448-28B004E1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EF20C8-3696-AD98-0E0B-C4106E22E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145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AC82D-63B7-8799-0A66-7CE4004EC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97BF82-6C00-3028-BAA6-D59AEAA76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A9AEC-61E0-27B3-EE4D-328E2CE86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B3CED-28C7-6969-0AE2-4F799BE2B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24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20EA1-3BB0-AF31-E23E-3A2F26244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56B9C9-19D0-E249-80C4-8A08579AF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E7855-F8C3-2FD1-C28C-F34E4904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359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1F602-66DC-FD4E-CDFD-7E9A12648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349DE-9DE7-6A76-9826-6B83C7F52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CF088-F64B-F954-2842-78BDE8170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6A1A9F-0CB4-3C72-3BEE-31B7A4C14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B9AB02-646B-F7C4-BE43-69626693B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4ACF1D-3A80-2DD3-CD75-FD758152D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051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17791-66F6-ECCB-9773-34012E68A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451E10-7D25-E2D5-969F-7DB5E56AE4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4E035-BD04-46F8-1E19-8A464D984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777DC-E8CE-D5C0-C2D4-2F550F05E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E4188-4DD6-0145-18BB-1176C3C5F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31754-47C6-B528-2129-735A81B8F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21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BFA904-31AD-545E-67EF-A42BD5A08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B6A24-E50B-BC46-9BE8-A54F51C2C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E302A-790F-7A7B-D701-463B32DEFA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36F2E6-1806-4461-B043-FDAD0D9A52EB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E54F4-06AE-7C66-7714-5A99E27D06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07E5F-898B-6D30-87BB-A49636C916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126F74-D7CB-4AA3-81E7-DD86EA40C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45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mossyoakgamekeeper.com/wildlife-conservation/wildlife-habitat-management/aging-deer-using-jawbone-analysis/" TargetMode="External"/><Relationship Id="rId13" Type="http://schemas.openxmlformats.org/officeDocument/2006/relationships/hyperlink" Target="https://www.youtube.com/watch?v=c2QXoPemYSE" TargetMode="External"/><Relationship Id="rId18" Type="http://schemas.openxmlformats.org/officeDocument/2006/relationships/hyperlink" Target="https://today.uconn.edu/2025/06/how-economics-nearly-drove-new-englands-white-tailed-deer-to-extinction/" TargetMode="External"/><Relationship Id="rId3" Type="http://schemas.openxmlformats.org/officeDocument/2006/relationships/hyperlink" Target="https://camper-jim.tripod.com/jimshuntingoutdoorsite/id34.html" TargetMode="External"/><Relationship Id="rId21" Type="http://schemas.openxmlformats.org/officeDocument/2006/relationships/hyperlink" Target="https://www.youtube.com/watch?v=J0T5YSKWHS0&amp;t=466s" TargetMode="External"/><Relationship Id="rId7" Type="http://schemas.openxmlformats.org/officeDocument/2006/relationships/hyperlink" Target="https://www.themeateater.com/wired-to-hunt/whitetail-management/the-big-fat-cementum-aging-tooth-test-how-accurate-is-it-really" TargetMode="External"/><Relationship Id="rId12" Type="http://schemas.openxmlformats.org/officeDocument/2006/relationships/hyperlink" Target="https://www.youtube.com/watch?v=qyQx3GXbuBk" TargetMode="External"/><Relationship Id="rId17" Type="http://schemas.openxmlformats.org/officeDocument/2006/relationships/hyperlink" Target="https://www.youtube.com/watch?v=Lxd67-oPkkI" TargetMode="External"/><Relationship Id="rId2" Type="http://schemas.openxmlformats.org/officeDocument/2006/relationships/hyperlink" Target="https://www.buckscore.com/aging-deer-on-the-hoof-jawbone-cementum-annuli/" TargetMode="External"/><Relationship Id="rId16" Type="http://schemas.openxmlformats.org/officeDocument/2006/relationships/hyperlink" Target="https://tpwd.texas.gov/publications/pwdpubs/media/pwd_bk_w7000_0755.pdf" TargetMode="External"/><Relationship Id="rId20" Type="http://schemas.openxmlformats.org/officeDocument/2006/relationships/hyperlink" Target="https://www.youtube.com/watch?v=AiQeDifz71k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Aem65RBHL98" TargetMode="External"/><Relationship Id="rId11" Type="http://schemas.openxmlformats.org/officeDocument/2006/relationships/hyperlink" Target="https://deerassociation.com/a-photo-gallery-of-jawbones-from-extremely-old-deer/" TargetMode="External"/><Relationship Id="rId5" Type="http://schemas.openxmlformats.org/officeDocument/2006/relationships/hyperlink" Target="https://lgpress.clemson.edu/publication/a-key-for-aging-white-tailed-deer-using-the-tooth-replacement-and-wear-technique/" TargetMode="External"/><Relationship Id="rId15" Type="http://schemas.openxmlformats.org/officeDocument/2006/relationships/hyperlink" Target="https://www.huntingpa.com/threads/help-aging-deer.302653/#lg=thread-302653&amp;slide=0" TargetMode="External"/><Relationship Id="rId10" Type="http://schemas.openxmlformats.org/officeDocument/2006/relationships/hyperlink" Target="https://deerassociation.com/which-deer-aging-technique-is-more-accurate-jawbone-or-cementum/" TargetMode="External"/><Relationship Id="rId19" Type="http://schemas.openxmlformats.org/officeDocument/2006/relationships/hyperlink" Target="https://search.library.wisc.edu/search/digital" TargetMode="External"/><Relationship Id="rId4" Type="http://schemas.openxmlformats.org/officeDocument/2006/relationships/hyperlink" Target="https://www.youtube.com/watch?v=eeISNogW7VI" TargetMode="External"/><Relationship Id="rId9" Type="http://schemas.openxmlformats.org/officeDocument/2006/relationships/hyperlink" Target="https://www.youtube.com/watch?v=TyfIW60IycA&amp;t=1503s" TargetMode="External"/><Relationship Id="rId14" Type="http://schemas.openxmlformats.org/officeDocument/2006/relationships/hyperlink" Target="https://www.youtube.com/watch?v=oYy4GkHeOz0" TargetMode="External"/><Relationship Id="rId22" Type="http://schemas.openxmlformats.org/officeDocument/2006/relationships/hyperlink" Target="https://whitetailhunting.info/deer-management-questions/deer-age-aging-whitetail-deer-by-teeth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F74EE5C-5AE5-86E2-8BFD-16480659A5FE}"/>
              </a:ext>
            </a:extLst>
          </p:cNvPr>
          <p:cNvSpPr/>
          <p:nvPr/>
        </p:nvSpPr>
        <p:spPr>
          <a:xfrm>
            <a:off x="0" y="0"/>
            <a:ext cx="12192000" cy="414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Sources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2B188C-E290-6E0B-152A-856E81408BA9}"/>
              </a:ext>
            </a:extLst>
          </p:cNvPr>
          <p:cNvSpPr txBox="1"/>
          <p:nvPr/>
        </p:nvSpPr>
        <p:spPr>
          <a:xfrm>
            <a:off x="476250" y="414068"/>
            <a:ext cx="5076825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Buckscore (BSD)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>
                <a:hlinkClick r:id="rId2"/>
              </a:rPr>
              <a:t>Aging Deer on the Hoof, Jawbone Aging, and Cementum Annuli</a:t>
            </a:r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CamperJim.Tripod (CPJ)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>
                <a:hlinkClick r:id="rId3"/>
              </a:rPr>
              <a:t>How To Age A White-Tailed Deer</a:t>
            </a:r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GrowingDeer.TV (GDT)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>
                <a:hlinkClick r:id="rId4"/>
              </a:rPr>
              <a:t>Shed Antler Hunting and How to Age Deer with Tooth Wear</a:t>
            </a:r>
            <a:endParaRPr lang="en-US" sz="8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800" dirty="0"/>
          </a:p>
          <a:p>
            <a:r>
              <a:rPr lang="en-US" sz="800" dirty="0"/>
              <a:t>Land Grant Press, Clemson University (LGP)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>
                <a:hlinkClick r:id="rId5"/>
              </a:rPr>
              <a:t>A key for aging white-tailed deer using tooth replacement</a:t>
            </a:r>
            <a:endParaRPr lang="en-US" sz="800" dirty="0">
              <a:hlinkClick r:id="rId6"/>
            </a:endParaRPr>
          </a:p>
          <a:p>
            <a:endParaRPr lang="en-US" sz="800" dirty="0"/>
          </a:p>
          <a:p>
            <a:r>
              <a:rPr lang="en-US" sz="800" dirty="0"/>
              <a:t>MeatEater (MTE)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(video) </a:t>
            </a:r>
            <a:r>
              <a:rPr lang="en-US" sz="800" dirty="0">
                <a:hlinkClick r:id="rId7"/>
              </a:rPr>
              <a:t>Become a Jawbone Aging Expert with NDA’s Matt Ross | NDA Beer &amp; Deer Webinar</a:t>
            </a:r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Mossy Oak Game Keeper (MOG)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(blog) </a:t>
            </a:r>
            <a:r>
              <a:rPr lang="en-US" sz="800" dirty="0">
                <a:hlinkClick r:id="rId8"/>
              </a:rPr>
              <a:t>Aging Deer Using Jawbone Analysis</a:t>
            </a:r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National Deer Association (NDA)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>
                <a:hlinkClick r:id="rId9"/>
              </a:rPr>
              <a:t>Become a Jawbone Aging Expert with NDA’s Matt Ross | NDA Beer &amp; Deer Webinar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>
                <a:hlinkClick r:id="rId10"/>
              </a:rPr>
              <a:t>Which deer aging technique is more accurate, jawbone or cementum?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>
                <a:hlinkClick r:id="rId11"/>
              </a:rPr>
              <a:t>A Photo Gallery of Jawbones From Extremely Old Deer</a:t>
            </a:r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Pennsylvania Game Commission (PGC)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(video) </a:t>
            </a:r>
            <a:r>
              <a:rPr lang="en-US" sz="800" dirty="0">
                <a:hlinkClick r:id="rId12"/>
              </a:rPr>
              <a:t>Deer Aging.mov</a:t>
            </a:r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Purdue Extension (PRD)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>
                <a:hlinkClick r:id="rId6"/>
              </a:rPr>
              <a:t>Age Determination in White-Tailed Deer FNR-508_WV</a:t>
            </a:r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QDMA: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(video) </a:t>
            </a:r>
            <a:r>
              <a:rPr lang="en-US" sz="800" dirty="0">
                <a:hlinkClick r:id="rId13"/>
              </a:rPr>
              <a:t>White-tailed Deer Jawbone Aging: Part 1 – Tooth Replacement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(video) </a:t>
            </a:r>
            <a:r>
              <a:rPr lang="en-US" sz="800" dirty="0">
                <a:hlinkClick r:id="rId13"/>
              </a:rPr>
              <a:t>White-tailed Deer Jawbone Aging: Part 2 – Tooth Wear</a:t>
            </a:r>
            <a:endParaRPr lang="en-US" sz="800" dirty="0">
              <a:hlinkClick r:id="rId1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(video) </a:t>
            </a:r>
            <a:r>
              <a:rPr lang="en-US" sz="800" dirty="0">
                <a:hlinkClick r:id="rId14"/>
              </a:rPr>
              <a:t>White-tailed Deer Jawbone Aging: Part 3 – Quiz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(poster) </a:t>
            </a:r>
            <a:r>
              <a:rPr lang="en-US" sz="800" dirty="0">
                <a:hlinkClick r:id="rId15"/>
              </a:rPr>
              <a:t>Jawbone Removal and Aging</a:t>
            </a:r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Texas Parks &amp; Wildlife (TPW):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>
                <a:hlinkClick r:id="rId16"/>
              </a:rPr>
              <a:t>A Guide To Age Determination of White-Tailed Deer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800" dirty="0"/>
          </a:p>
          <a:p>
            <a:r>
              <a:rPr lang="en-US" sz="800" dirty="0"/>
              <a:t>Three Rivers Land Trust (TRLT)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(video) </a:t>
            </a:r>
            <a:r>
              <a:rPr lang="en-US" sz="800" dirty="0">
                <a:hlinkClick r:id="rId17"/>
              </a:rPr>
              <a:t>How to Age a Deer</a:t>
            </a:r>
            <a:endParaRPr lang="en-US" sz="800" dirty="0"/>
          </a:p>
          <a:p>
            <a:endParaRPr lang="en-US" sz="800" dirty="0">
              <a:hlinkClick r:id="rId13"/>
            </a:endParaRPr>
          </a:p>
          <a:p>
            <a:r>
              <a:rPr lang="en-US" sz="800" dirty="0"/>
              <a:t>University of Connecticut (UCN)</a:t>
            </a:r>
            <a:endParaRPr lang="en-US" sz="800" dirty="0">
              <a:hlinkClick r:id="rId1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>
                <a:hlinkClick r:id="rId18"/>
              </a:rPr>
              <a:t>How Economics Nearly Drove New England's White-Tailed Deer to Extinction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800" dirty="0">
              <a:hlinkClick r:id="rId13"/>
            </a:endParaRPr>
          </a:p>
          <a:p>
            <a:r>
              <a:rPr lang="en-US" sz="800" dirty="0"/>
              <a:t>University of Wisconsin-Madison (UWD)</a:t>
            </a:r>
            <a:endParaRPr lang="en-US" sz="800" dirty="0">
              <a:hlinkClick r:id="rId1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>
                <a:hlinkClick r:id="rId19"/>
              </a:rPr>
              <a:t>Deer aging (library image)</a:t>
            </a:r>
            <a:endParaRPr lang="en-US" sz="800" dirty="0">
              <a:hlinkClick r:id="rId13"/>
            </a:endParaRPr>
          </a:p>
          <a:p>
            <a:endParaRPr lang="en-US" sz="800" dirty="0">
              <a:hlinkClick r:id="rId13"/>
            </a:endParaRPr>
          </a:p>
          <a:p>
            <a:r>
              <a:rPr lang="en-US" sz="800" dirty="0"/>
              <a:t>Virginia Forest Landowners Education Program (VFL)</a:t>
            </a:r>
            <a:endParaRPr lang="en-US" sz="800" dirty="0">
              <a:hlinkClick r:id="rId1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(video) </a:t>
            </a:r>
            <a:r>
              <a:rPr lang="en-US" sz="800" dirty="0">
                <a:hlinkClick r:id="rId20"/>
              </a:rPr>
              <a:t>Fifteen Minutes In The Forest - How To Age Jawbones of White-tailed Deer</a:t>
            </a:r>
            <a:endParaRPr lang="en-US" sz="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B14C2-F969-37FB-86F3-3D2BF351D5D5}"/>
              </a:ext>
            </a:extLst>
          </p:cNvPr>
          <p:cNvSpPr txBox="1"/>
          <p:nvPr/>
        </p:nvSpPr>
        <p:spPr>
          <a:xfrm>
            <a:off x="6334125" y="414068"/>
            <a:ext cx="5076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Wildlife Enterprises (WLE)</a:t>
            </a:r>
            <a:endParaRPr lang="en-US" sz="800" dirty="0">
              <a:hlinkClick r:id="rId1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(video) </a:t>
            </a:r>
            <a:r>
              <a:rPr lang="en-US" sz="800" dirty="0">
                <a:hlinkClick r:id="rId21"/>
              </a:rPr>
              <a:t>AGING WHITE TAILED DEER thru TOOTH WEAR Video 1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800" dirty="0"/>
          </a:p>
          <a:p>
            <a:r>
              <a:rPr lang="en-US" sz="800" dirty="0"/>
              <a:t>Whitetail Hunting . </a:t>
            </a:r>
            <a:r>
              <a:rPr lang="en-US" sz="800" dirty="0"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-US" sz="800" dirty="0"/>
              <a:t>nfo (WTH)</a:t>
            </a:r>
            <a:endParaRPr lang="en-US" sz="800" dirty="0">
              <a:hlinkClick r:id="rId1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(blog) </a:t>
            </a:r>
            <a:r>
              <a:rPr lang="en-US" sz="800" dirty="0">
                <a:hlinkClick r:id="rId22"/>
              </a:rPr>
              <a:t>Deer Age: Aging Whitetail Deer By The Teeth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71893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>
            <a:extLst>
              <a:ext uri="{FF2B5EF4-FFF2-40B4-BE49-F238E27FC236}">
                <a16:creationId xmlns:a16="http://schemas.microsoft.com/office/drawing/2014/main" id="{725AB22D-F595-AFD6-7D04-68FC63D9AB69}"/>
              </a:ext>
            </a:extLst>
          </p:cNvPr>
          <p:cNvGrpSpPr/>
          <p:nvPr/>
        </p:nvGrpSpPr>
        <p:grpSpPr>
          <a:xfrm>
            <a:off x="1194947" y="1308674"/>
            <a:ext cx="10482016" cy="4394224"/>
            <a:chOff x="1194947" y="1299149"/>
            <a:chExt cx="10482016" cy="4394224"/>
          </a:xfrm>
        </p:grpSpPr>
        <p:pic>
          <p:nvPicPr>
            <p:cNvPr id="7" name="Picture 6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76DE842F-2A7C-0BE8-2EDF-DA3C1DCE9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706" t="5583" r="6776" b="8338"/>
            <a:stretch/>
          </p:blipFill>
          <p:spPr>
            <a:xfrm>
              <a:off x="7439712" y="1652348"/>
              <a:ext cx="4231343" cy="3553303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1E5206C-01DC-71A0-517A-58542F19D99E}"/>
                </a:ext>
              </a:extLst>
            </p:cNvPr>
            <p:cNvSpPr txBox="1"/>
            <p:nvPr/>
          </p:nvSpPr>
          <p:spPr>
            <a:xfrm>
              <a:off x="7035800" y="1795938"/>
              <a:ext cx="4705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0.5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0B76D3E-B91F-5DF7-A8CC-9155714A5F20}"/>
                </a:ext>
              </a:extLst>
            </p:cNvPr>
            <p:cNvSpPr txBox="1"/>
            <p:nvPr/>
          </p:nvSpPr>
          <p:spPr>
            <a:xfrm>
              <a:off x="7035800" y="2990038"/>
              <a:ext cx="4705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2.5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E97C53C-903D-2464-B879-EF61091DAD2D}"/>
                </a:ext>
              </a:extLst>
            </p:cNvPr>
            <p:cNvSpPr txBox="1"/>
            <p:nvPr/>
          </p:nvSpPr>
          <p:spPr>
            <a:xfrm>
              <a:off x="7035800" y="3587088"/>
              <a:ext cx="4705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3.5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C09DA31-BC4C-C57C-46B2-BA8C1931B276}"/>
                </a:ext>
              </a:extLst>
            </p:cNvPr>
            <p:cNvSpPr txBox="1"/>
            <p:nvPr/>
          </p:nvSpPr>
          <p:spPr>
            <a:xfrm>
              <a:off x="7035800" y="4184138"/>
              <a:ext cx="4705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4.5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E4BB14E-8D03-C317-B537-CDC519A10C24}"/>
                </a:ext>
              </a:extLst>
            </p:cNvPr>
            <p:cNvSpPr txBox="1"/>
            <p:nvPr/>
          </p:nvSpPr>
          <p:spPr>
            <a:xfrm>
              <a:off x="6973158" y="4781186"/>
              <a:ext cx="5332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5.5+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3333D4D-D604-F09D-646F-31EAA671994A}"/>
                </a:ext>
              </a:extLst>
            </p:cNvPr>
            <p:cNvSpPr txBox="1"/>
            <p:nvPr/>
          </p:nvSpPr>
          <p:spPr>
            <a:xfrm rot="16200000">
              <a:off x="5240620" y="3275113"/>
              <a:ext cx="3553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True Age [years]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2254F0E-A885-99C5-3A65-FA3A279C2CBF}"/>
                </a:ext>
              </a:extLst>
            </p:cNvPr>
            <p:cNvSpPr txBox="1"/>
            <p:nvPr/>
          </p:nvSpPr>
          <p:spPr>
            <a:xfrm>
              <a:off x="7439712" y="5385596"/>
              <a:ext cx="42313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Predicted Age [years]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763F968-E0B4-2D9A-DCFE-2B0A269C36AB}"/>
                </a:ext>
              </a:extLst>
            </p:cNvPr>
            <p:cNvSpPr txBox="1"/>
            <p:nvPr/>
          </p:nvSpPr>
          <p:spPr>
            <a:xfrm>
              <a:off x="7439712" y="5162757"/>
              <a:ext cx="7116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0.5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BCFC71F-ED1F-1B61-A939-594F576E36EC}"/>
                </a:ext>
              </a:extLst>
            </p:cNvPr>
            <p:cNvSpPr txBox="1"/>
            <p:nvPr/>
          </p:nvSpPr>
          <p:spPr>
            <a:xfrm>
              <a:off x="8158848" y="5162757"/>
              <a:ext cx="6981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1.5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E2A2B4B-6393-E85A-AEB0-EAC6BD30471B}"/>
                </a:ext>
              </a:extLst>
            </p:cNvPr>
            <p:cNvSpPr txBox="1"/>
            <p:nvPr/>
          </p:nvSpPr>
          <p:spPr>
            <a:xfrm>
              <a:off x="8864507" y="5162757"/>
              <a:ext cx="6981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2.5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E75F209-32E6-968F-A1E5-F1F0F7F5B31D}"/>
                </a:ext>
              </a:extLst>
            </p:cNvPr>
            <p:cNvSpPr txBox="1"/>
            <p:nvPr/>
          </p:nvSpPr>
          <p:spPr>
            <a:xfrm>
              <a:off x="9570166" y="5162757"/>
              <a:ext cx="6954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3.5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B976E1E-1035-2F8B-21CB-CD90D794F67A}"/>
                </a:ext>
              </a:extLst>
            </p:cNvPr>
            <p:cNvSpPr txBox="1"/>
            <p:nvPr/>
          </p:nvSpPr>
          <p:spPr>
            <a:xfrm>
              <a:off x="10273130" y="5162757"/>
              <a:ext cx="6981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4.5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C7829E9-83A7-5C17-188F-A4139CD1B369}"/>
                </a:ext>
              </a:extLst>
            </p:cNvPr>
            <p:cNvSpPr txBox="1"/>
            <p:nvPr/>
          </p:nvSpPr>
          <p:spPr>
            <a:xfrm>
              <a:off x="10978789" y="5162757"/>
              <a:ext cx="6981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5.5+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E967E3D-02EB-EA10-F2CB-2A355F3BB0ED}"/>
                </a:ext>
              </a:extLst>
            </p:cNvPr>
            <p:cNvSpPr txBox="1"/>
            <p:nvPr/>
          </p:nvSpPr>
          <p:spPr>
            <a:xfrm>
              <a:off x="7019004" y="2392988"/>
              <a:ext cx="4705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1.5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B3FB53D-F633-A827-0AF4-26FE948149B8}"/>
                </a:ext>
              </a:extLst>
            </p:cNvPr>
            <p:cNvSpPr txBox="1"/>
            <p:nvPr/>
          </p:nvSpPr>
          <p:spPr>
            <a:xfrm>
              <a:off x="7439712" y="1311937"/>
              <a:ext cx="423134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Ensemble Confusion Matrix</a:t>
              </a:r>
            </a:p>
          </p:txBody>
        </p:sp>
        <p:pic>
          <p:nvPicPr>
            <p:cNvPr id="5" name="Picture 4" descr="A screenshot of a graph&#10;&#10;AI-generated content may be incorrect.">
              <a:extLst>
                <a:ext uri="{FF2B5EF4-FFF2-40B4-BE49-F238E27FC236}">
                  <a16:creationId xmlns:a16="http://schemas.microsoft.com/office/drawing/2014/main" id="{16A48EBF-F836-9794-B35F-E63B4E08E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3" t="2445" r="50286" b="52831"/>
            <a:stretch/>
          </p:blipFill>
          <p:spPr>
            <a:xfrm>
              <a:off x="1771275" y="1619249"/>
              <a:ext cx="4989093" cy="3609976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EA5299-8B45-67E3-3C63-13AF594E98A9}"/>
                </a:ext>
              </a:extLst>
            </p:cNvPr>
            <p:cNvSpPr txBox="1"/>
            <p:nvPr/>
          </p:nvSpPr>
          <p:spPr>
            <a:xfrm>
              <a:off x="1384301" y="1491138"/>
              <a:ext cx="431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1.0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3B6F340-8298-4E97-265E-26BDCE058E8C}"/>
                </a:ext>
              </a:extLst>
            </p:cNvPr>
            <p:cNvSpPr txBox="1"/>
            <p:nvPr/>
          </p:nvSpPr>
          <p:spPr>
            <a:xfrm>
              <a:off x="1384301" y="2199350"/>
              <a:ext cx="431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0.8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9C93A5C-F089-16C3-4139-4E91E7F733B2}"/>
                </a:ext>
              </a:extLst>
            </p:cNvPr>
            <p:cNvSpPr txBox="1"/>
            <p:nvPr/>
          </p:nvSpPr>
          <p:spPr>
            <a:xfrm>
              <a:off x="1384301" y="2907562"/>
              <a:ext cx="431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0.6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BA24C6D-1296-69EB-9B2F-0A714FE9B2AC}"/>
                </a:ext>
              </a:extLst>
            </p:cNvPr>
            <p:cNvSpPr txBox="1"/>
            <p:nvPr/>
          </p:nvSpPr>
          <p:spPr>
            <a:xfrm>
              <a:off x="1384301" y="3615774"/>
              <a:ext cx="431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0.4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EAD8E53-91C3-A16C-2E9E-341B66189BC4}"/>
                </a:ext>
              </a:extLst>
            </p:cNvPr>
            <p:cNvSpPr txBox="1"/>
            <p:nvPr/>
          </p:nvSpPr>
          <p:spPr>
            <a:xfrm>
              <a:off x="1384301" y="4323986"/>
              <a:ext cx="431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0.2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F8D1174-A69C-403A-2E58-FD04E0AC6B96}"/>
                </a:ext>
              </a:extLst>
            </p:cNvPr>
            <p:cNvSpPr txBox="1"/>
            <p:nvPr/>
          </p:nvSpPr>
          <p:spPr>
            <a:xfrm>
              <a:off x="1384301" y="5032198"/>
              <a:ext cx="431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6A47FF4-6D79-EBE8-E834-E52E87098260}"/>
                </a:ext>
              </a:extLst>
            </p:cNvPr>
            <p:cNvSpPr txBox="1"/>
            <p:nvPr/>
          </p:nvSpPr>
          <p:spPr>
            <a:xfrm rot="16200000">
              <a:off x="-427816" y="3275113"/>
              <a:ext cx="3553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F1 Score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F9E88EE-EB3C-C18B-AD93-4AC0488B4D80}"/>
                </a:ext>
              </a:extLst>
            </p:cNvPr>
            <p:cNvSpPr txBox="1"/>
            <p:nvPr/>
          </p:nvSpPr>
          <p:spPr>
            <a:xfrm>
              <a:off x="1771276" y="5385596"/>
              <a:ext cx="49165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True Age [years]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B336971-6D2F-5EC0-7CE3-21CB10C52B64}"/>
                </a:ext>
              </a:extLst>
            </p:cNvPr>
            <p:cNvSpPr txBox="1"/>
            <p:nvPr/>
          </p:nvSpPr>
          <p:spPr>
            <a:xfrm>
              <a:off x="1989931" y="5160347"/>
              <a:ext cx="6286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0.5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ACFD268-1150-1512-4F03-06C59AC351F5}"/>
                </a:ext>
              </a:extLst>
            </p:cNvPr>
            <p:cNvSpPr txBox="1"/>
            <p:nvPr/>
          </p:nvSpPr>
          <p:spPr>
            <a:xfrm>
              <a:off x="2775005" y="5160346"/>
              <a:ext cx="6167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1.5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51AF043-0E9A-A152-AA42-9654B6677D08}"/>
                </a:ext>
              </a:extLst>
            </p:cNvPr>
            <p:cNvSpPr txBox="1"/>
            <p:nvPr/>
          </p:nvSpPr>
          <p:spPr>
            <a:xfrm>
              <a:off x="3562460" y="5160345"/>
              <a:ext cx="6167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2.5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7714256-F65E-797C-B53C-FAC596DAFC4A}"/>
                </a:ext>
              </a:extLst>
            </p:cNvPr>
            <p:cNvSpPr txBox="1"/>
            <p:nvPr/>
          </p:nvSpPr>
          <p:spPr>
            <a:xfrm>
              <a:off x="4337174" y="5160345"/>
              <a:ext cx="6143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3.5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F63DCAE-B168-D0E6-AC67-C8B9BA4BFFBC}"/>
                </a:ext>
              </a:extLst>
            </p:cNvPr>
            <p:cNvSpPr txBox="1"/>
            <p:nvPr/>
          </p:nvSpPr>
          <p:spPr>
            <a:xfrm>
              <a:off x="5117486" y="5160344"/>
              <a:ext cx="6167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4.5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B534008-6E8C-83E2-5C59-92A7B4BCA01A}"/>
                </a:ext>
              </a:extLst>
            </p:cNvPr>
            <p:cNvSpPr txBox="1"/>
            <p:nvPr/>
          </p:nvSpPr>
          <p:spPr>
            <a:xfrm>
              <a:off x="5904941" y="5160343"/>
              <a:ext cx="6167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5.5+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F036A37-2C1C-EB4B-1A1C-BE9D273DE244}"/>
                </a:ext>
              </a:extLst>
            </p:cNvPr>
            <p:cNvSpPr/>
            <p:nvPr/>
          </p:nvSpPr>
          <p:spPr>
            <a:xfrm>
              <a:off x="2599360" y="1346774"/>
              <a:ext cx="2518126" cy="2923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DC38CEF-1EF2-74CE-855A-7E3632F35657}"/>
                </a:ext>
              </a:extLst>
            </p:cNvPr>
            <p:cNvSpPr txBox="1"/>
            <p:nvPr/>
          </p:nvSpPr>
          <p:spPr>
            <a:xfrm>
              <a:off x="1771276" y="1299149"/>
              <a:ext cx="49165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F1 score per class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E0E7AE4-92AF-615E-3269-075C434AFFC6}"/>
                </a:ext>
              </a:extLst>
            </p:cNvPr>
            <p:cNvSpPr txBox="1"/>
            <p:nvPr/>
          </p:nvSpPr>
          <p:spPr>
            <a:xfrm>
              <a:off x="8190847" y="1806232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A58FA69-6F5B-64E6-160B-46E4625456AD}"/>
                </a:ext>
              </a:extLst>
            </p:cNvPr>
            <p:cNvSpPr txBox="1"/>
            <p:nvPr/>
          </p:nvSpPr>
          <p:spPr>
            <a:xfrm>
              <a:off x="8899598" y="1806232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458ABC9-CD65-6BDD-5870-94A6D5168326}"/>
                </a:ext>
              </a:extLst>
            </p:cNvPr>
            <p:cNvSpPr txBox="1"/>
            <p:nvPr/>
          </p:nvSpPr>
          <p:spPr>
            <a:xfrm>
              <a:off x="9608349" y="1806232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5E871E5-2FFA-5198-3C4F-9132A8EB5EA6}"/>
                </a:ext>
              </a:extLst>
            </p:cNvPr>
            <p:cNvSpPr txBox="1"/>
            <p:nvPr/>
          </p:nvSpPr>
          <p:spPr>
            <a:xfrm>
              <a:off x="10317100" y="1806232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81B2486-DCCD-FD65-B652-6828123A1E5F}"/>
                </a:ext>
              </a:extLst>
            </p:cNvPr>
            <p:cNvSpPr txBox="1"/>
            <p:nvPr/>
          </p:nvSpPr>
          <p:spPr>
            <a:xfrm>
              <a:off x="11025853" y="1806232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BBFC51E-3BC4-4E71-77FD-C4D8AA8458DE}"/>
                </a:ext>
              </a:extLst>
            </p:cNvPr>
            <p:cNvSpPr txBox="1"/>
            <p:nvPr/>
          </p:nvSpPr>
          <p:spPr>
            <a:xfrm>
              <a:off x="9608349" y="2394441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23EF1FD-E812-CE0C-89F1-5250CD2CB756}"/>
                </a:ext>
              </a:extLst>
            </p:cNvPr>
            <p:cNvSpPr txBox="1"/>
            <p:nvPr/>
          </p:nvSpPr>
          <p:spPr>
            <a:xfrm>
              <a:off x="10317100" y="2394441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2726BBF-6BA8-0B60-BBA8-80CE7591B7C7}"/>
                </a:ext>
              </a:extLst>
            </p:cNvPr>
            <p:cNvSpPr txBox="1"/>
            <p:nvPr/>
          </p:nvSpPr>
          <p:spPr>
            <a:xfrm>
              <a:off x="11025853" y="2394441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8269F79-6D93-1734-29B2-815CC5BFC41B}"/>
                </a:ext>
              </a:extLst>
            </p:cNvPr>
            <p:cNvSpPr txBox="1"/>
            <p:nvPr/>
          </p:nvSpPr>
          <p:spPr>
            <a:xfrm>
              <a:off x="9608350" y="2988591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4B622EE-94C1-4914-0F41-E6FF37362795}"/>
                </a:ext>
              </a:extLst>
            </p:cNvPr>
            <p:cNvSpPr txBox="1"/>
            <p:nvPr/>
          </p:nvSpPr>
          <p:spPr>
            <a:xfrm>
              <a:off x="10317101" y="2988591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D875998-2623-D3ED-930B-00E9509379B5}"/>
                </a:ext>
              </a:extLst>
            </p:cNvPr>
            <p:cNvSpPr txBox="1"/>
            <p:nvPr/>
          </p:nvSpPr>
          <p:spPr>
            <a:xfrm>
              <a:off x="10317101" y="3582865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05B69BA-CA42-926E-0D02-EDD4295D1E44}"/>
                </a:ext>
              </a:extLst>
            </p:cNvPr>
            <p:cNvSpPr txBox="1"/>
            <p:nvPr/>
          </p:nvSpPr>
          <p:spPr>
            <a:xfrm>
              <a:off x="11025853" y="3582865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1155484-1D04-5549-570F-C03461818590}"/>
                </a:ext>
              </a:extLst>
            </p:cNvPr>
            <p:cNvSpPr txBox="1"/>
            <p:nvPr/>
          </p:nvSpPr>
          <p:spPr>
            <a:xfrm>
              <a:off x="7482097" y="4173728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3F305F9-1010-C294-4CAB-645DA2BD2416}"/>
                </a:ext>
              </a:extLst>
            </p:cNvPr>
            <p:cNvSpPr txBox="1"/>
            <p:nvPr/>
          </p:nvSpPr>
          <p:spPr>
            <a:xfrm>
              <a:off x="8190848" y="4173728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586B5D-10E2-9B13-F462-21CAF7E7432C}"/>
                </a:ext>
              </a:extLst>
            </p:cNvPr>
            <p:cNvSpPr txBox="1"/>
            <p:nvPr/>
          </p:nvSpPr>
          <p:spPr>
            <a:xfrm>
              <a:off x="8899599" y="4173728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AAF40DC-FEB2-1BA0-4B4D-96BAE4B1889E}"/>
                </a:ext>
              </a:extLst>
            </p:cNvPr>
            <p:cNvSpPr txBox="1"/>
            <p:nvPr/>
          </p:nvSpPr>
          <p:spPr>
            <a:xfrm>
              <a:off x="9608350" y="4173728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9E7B9BF-A819-A803-5C99-A40DCDB562CE}"/>
                </a:ext>
              </a:extLst>
            </p:cNvPr>
            <p:cNvSpPr txBox="1"/>
            <p:nvPr/>
          </p:nvSpPr>
          <p:spPr>
            <a:xfrm>
              <a:off x="7482097" y="4773088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939C059-CF26-F8EA-6D00-07DC9CFD664C}"/>
                </a:ext>
              </a:extLst>
            </p:cNvPr>
            <p:cNvSpPr txBox="1"/>
            <p:nvPr/>
          </p:nvSpPr>
          <p:spPr>
            <a:xfrm>
              <a:off x="8188989" y="4773088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2A3E771-A35E-C542-783B-94D918FE0CE8}"/>
                </a:ext>
              </a:extLst>
            </p:cNvPr>
            <p:cNvSpPr txBox="1"/>
            <p:nvPr/>
          </p:nvSpPr>
          <p:spPr>
            <a:xfrm>
              <a:off x="9602773" y="4773088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F1884E7-21C8-68B5-B437-E8DFD5DC4665}"/>
                </a:ext>
              </a:extLst>
            </p:cNvPr>
            <p:cNvSpPr txBox="1"/>
            <p:nvPr/>
          </p:nvSpPr>
          <p:spPr>
            <a:xfrm>
              <a:off x="10309665" y="4773088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3645DFC-C2D5-3424-566B-B6DD996DF557}"/>
                </a:ext>
              </a:extLst>
            </p:cNvPr>
            <p:cNvSpPr txBox="1"/>
            <p:nvPr/>
          </p:nvSpPr>
          <p:spPr>
            <a:xfrm>
              <a:off x="11025853" y="4173728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64180EB-FF86-D53A-7287-01B38CA83CDC}"/>
                </a:ext>
              </a:extLst>
            </p:cNvPr>
            <p:cNvSpPr txBox="1"/>
            <p:nvPr/>
          </p:nvSpPr>
          <p:spPr>
            <a:xfrm>
              <a:off x="7482097" y="2988591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49FA697-F208-6EE3-AAE9-A133D00C8BD6}"/>
                </a:ext>
              </a:extLst>
            </p:cNvPr>
            <p:cNvSpPr txBox="1"/>
            <p:nvPr/>
          </p:nvSpPr>
          <p:spPr>
            <a:xfrm>
              <a:off x="7482097" y="3582865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2784510-E79B-C075-D8D3-BD4AE63E88ED}"/>
                </a:ext>
              </a:extLst>
            </p:cNvPr>
            <p:cNvSpPr txBox="1"/>
            <p:nvPr/>
          </p:nvSpPr>
          <p:spPr>
            <a:xfrm>
              <a:off x="7482096" y="2394441"/>
              <a:ext cx="616745" cy="276999"/>
            </a:xfrm>
            <a:prstGeom prst="rect">
              <a:avLst/>
            </a:prstGeom>
            <a:solidFill>
              <a:srgbClr val="FFF5E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0.0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488976C-63B5-59C2-DBCE-E21D3B9E3F8F}"/>
                </a:ext>
              </a:extLst>
            </p:cNvPr>
            <p:cNvSpPr txBox="1"/>
            <p:nvPr/>
          </p:nvSpPr>
          <p:spPr>
            <a:xfrm>
              <a:off x="7482096" y="1806232"/>
              <a:ext cx="616745" cy="276999"/>
            </a:xfrm>
            <a:prstGeom prst="rect">
              <a:avLst/>
            </a:prstGeom>
            <a:solidFill>
              <a:srgbClr val="7F27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100.0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343D00C-5CBE-E96B-6D7A-2E0360C00A82}"/>
                </a:ext>
              </a:extLst>
            </p:cNvPr>
            <p:cNvSpPr txBox="1"/>
            <p:nvPr/>
          </p:nvSpPr>
          <p:spPr>
            <a:xfrm>
              <a:off x="10317101" y="4173728"/>
              <a:ext cx="616745" cy="276999"/>
            </a:xfrm>
            <a:prstGeom prst="rect">
              <a:avLst/>
            </a:prstGeom>
            <a:solidFill>
              <a:srgbClr val="7F27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100.0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BE44C36-6EC8-0C85-7E28-87B9C8857AFA}"/>
                </a:ext>
              </a:extLst>
            </p:cNvPr>
            <p:cNvSpPr txBox="1"/>
            <p:nvPr/>
          </p:nvSpPr>
          <p:spPr>
            <a:xfrm>
              <a:off x="8190847" y="2394441"/>
              <a:ext cx="616745" cy="276999"/>
            </a:xfrm>
            <a:prstGeom prst="rect">
              <a:avLst/>
            </a:prstGeom>
            <a:solidFill>
              <a:srgbClr val="993103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91.7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3ED391E-EA8D-5196-7494-3A39BDE39E71}"/>
                </a:ext>
              </a:extLst>
            </p:cNvPr>
            <p:cNvSpPr txBox="1"/>
            <p:nvPr/>
          </p:nvSpPr>
          <p:spPr>
            <a:xfrm>
              <a:off x="11016555" y="4773088"/>
              <a:ext cx="616745" cy="276999"/>
            </a:xfrm>
            <a:prstGeom prst="rect">
              <a:avLst/>
            </a:prstGeom>
            <a:solidFill>
              <a:srgbClr val="B63C0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83.3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983003F-B8F6-78BD-B8B0-54A61302C5CD}"/>
                </a:ext>
              </a:extLst>
            </p:cNvPr>
            <p:cNvSpPr txBox="1"/>
            <p:nvPr/>
          </p:nvSpPr>
          <p:spPr>
            <a:xfrm>
              <a:off x="8190848" y="2988591"/>
              <a:ext cx="616745" cy="276999"/>
            </a:xfrm>
            <a:prstGeom prst="rect">
              <a:avLst/>
            </a:prstGeom>
            <a:solidFill>
              <a:srgbClr val="FDA057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42.9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0DDAB16-1757-C933-15F4-87988FC116C9}"/>
                </a:ext>
              </a:extLst>
            </p:cNvPr>
            <p:cNvSpPr txBox="1"/>
            <p:nvPr/>
          </p:nvSpPr>
          <p:spPr>
            <a:xfrm>
              <a:off x="8899599" y="2988591"/>
              <a:ext cx="616745" cy="276999"/>
            </a:xfrm>
            <a:prstGeom prst="rect">
              <a:avLst/>
            </a:prstGeom>
            <a:solidFill>
              <a:srgbClr val="FDA057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42.9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C3D75D07-75C2-947A-F42D-016B5B44EF8B}"/>
                </a:ext>
              </a:extLst>
            </p:cNvPr>
            <p:cNvSpPr txBox="1"/>
            <p:nvPr/>
          </p:nvSpPr>
          <p:spPr>
            <a:xfrm>
              <a:off x="11025853" y="2988591"/>
              <a:ext cx="616745" cy="276999"/>
            </a:xfrm>
            <a:prstGeom prst="rect">
              <a:avLst/>
            </a:prstGeom>
            <a:solidFill>
              <a:srgbClr val="FEE3C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14.3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164D505-5E3D-D4C3-E6A1-812B5ACA9AD4}"/>
                </a:ext>
              </a:extLst>
            </p:cNvPr>
            <p:cNvSpPr txBox="1"/>
            <p:nvPr/>
          </p:nvSpPr>
          <p:spPr>
            <a:xfrm>
              <a:off x="9608350" y="3582865"/>
              <a:ext cx="616745" cy="276999"/>
            </a:xfrm>
            <a:prstGeom prst="rect">
              <a:avLst/>
            </a:prstGeom>
            <a:solidFill>
              <a:srgbClr val="FDB97D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33.3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57256A1-52A2-3A64-8B0E-ABC7B29CDCDD}"/>
                </a:ext>
              </a:extLst>
            </p:cNvPr>
            <p:cNvSpPr txBox="1"/>
            <p:nvPr/>
          </p:nvSpPr>
          <p:spPr>
            <a:xfrm>
              <a:off x="8190848" y="3582865"/>
              <a:ext cx="616745" cy="276999"/>
            </a:xfrm>
            <a:prstGeom prst="rect">
              <a:avLst/>
            </a:prstGeom>
            <a:solidFill>
              <a:srgbClr val="FEDFC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16.7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0D85D4D-5DEF-1F8D-4F4D-ADE519D9439C}"/>
                </a:ext>
              </a:extLst>
            </p:cNvPr>
            <p:cNvSpPr txBox="1"/>
            <p:nvPr/>
          </p:nvSpPr>
          <p:spPr>
            <a:xfrm>
              <a:off x="8899599" y="3582865"/>
              <a:ext cx="616745" cy="276999"/>
            </a:xfrm>
            <a:prstGeom prst="rect">
              <a:avLst/>
            </a:prstGeom>
            <a:solidFill>
              <a:srgbClr val="FD8C3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50.0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E482DD71-3D47-241E-F6FE-6175EB6112D4}"/>
                </a:ext>
              </a:extLst>
            </p:cNvPr>
            <p:cNvSpPr txBox="1"/>
            <p:nvPr/>
          </p:nvSpPr>
          <p:spPr>
            <a:xfrm>
              <a:off x="8899598" y="2394441"/>
              <a:ext cx="616745" cy="276999"/>
            </a:xfrm>
            <a:prstGeom prst="rect">
              <a:avLst/>
            </a:prstGeom>
            <a:solidFill>
              <a:srgbClr val="FEEBD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8.3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37D1E107-3216-F67A-5328-D1121E3BA7CB}"/>
                </a:ext>
              </a:extLst>
            </p:cNvPr>
            <p:cNvSpPr txBox="1"/>
            <p:nvPr/>
          </p:nvSpPr>
          <p:spPr>
            <a:xfrm>
              <a:off x="8895881" y="4773088"/>
              <a:ext cx="616745" cy="276999"/>
            </a:xfrm>
            <a:prstGeom prst="rect">
              <a:avLst/>
            </a:prstGeom>
            <a:solidFill>
              <a:srgbClr val="FEDFC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16.7</a:t>
              </a:r>
            </a:p>
          </p:txBody>
        </p:sp>
        <p:pic>
          <p:nvPicPr>
            <p:cNvPr id="75" name="Picture 74" descr="A screenshot of a graph&#10;&#10;AI-generated content may be incorrect.">
              <a:extLst>
                <a:ext uri="{FF2B5EF4-FFF2-40B4-BE49-F238E27FC236}">
                  <a16:creationId xmlns:a16="http://schemas.microsoft.com/office/drawing/2014/main" id="{571AAC92-BFD8-27AB-C0F0-ED94F4121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63" t="5324" r="81331" b="92255"/>
            <a:stretch/>
          </p:blipFill>
          <p:spPr>
            <a:xfrm>
              <a:off x="2718663" y="2096055"/>
              <a:ext cx="691328" cy="195290"/>
            </a:xfrm>
            <a:prstGeom prst="rect">
              <a:avLst/>
            </a:prstGeom>
          </p:spPr>
        </p:pic>
        <p:pic>
          <p:nvPicPr>
            <p:cNvPr id="76" name="Picture 75" descr="A screenshot of a graph&#10;&#10;AI-generated content may be incorrect.">
              <a:extLst>
                <a:ext uri="{FF2B5EF4-FFF2-40B4-BE49-F238E27FC236}">
                  <a16:creationId xmlns:a16="http://schemas.microsoft.com/office/drawing/2014/main" id="{96120A6D-7FEB-738B-56C0-857D9A650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63" t="5324" r="81331" b="92255"/>
            <a:stretch/>
          </p:blipFill>
          <p:spPr>
            <a:xfrm>
              <a:off x="4276467" y="3224857"/>
              <a:ext cx="691328" cy="195290"/>
            </a:xfrm>
            <a:prstGeom prst="rect">
              <a:avLst/>
            </a:prstGeom>
          </p:spPr>
        </p:pic>
        <p:pic>
          <p:nvPicPr>
            <p:cNvPr id="77" name="Picture 76" descr="A screenshot of a graph&#10;&#10;AI-generated content may be incorrect.">
              <a:extLst>
                <a:ext uri="{FF2B5EF4-FFF2-40B4-BE49-F238E27FC236}">
                  <a16:creationId xmlns:a16="http://schemas.microsoft.com/office/drawing/2014/main" id="{DEF0C05C-D0DF-5514-FFB9-AAEEC58A7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63" t="5324" r="81331" b="92255"/>
            <a:stretch/>
          </p:blipFill>
          <p:spPr>
            <a:xfrm>
              <a:off x="5838053" y="1896258"/>
              <a:ext cx="691328" cy="195290"/>
            </a:xfrm>
            <a:prstGeom prst="rect">
              <a:avLst/>
            </a:prstGeom>
          </p:spPr>
        </p:pic>
        <p:pic>
          <p:nvPicPr>
            <p:cNvPr id="78" name="Picture 77" descr="A screenshot of a graph&#10;&#10;AI-generated content may be incorrect.">
              <a:extLst>
                <a:ext uri="{FF2B5EF4-FFF2-40B4-BE49-F238E27FC236}">
                  <a16:creationId xmlns:a16="http://schemas.microsoft.com/office/drawing/2014/main" id="{CF42543A-FA77-D0DC-F693-CC41061FD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62" t="5324" r="80111" b="92255"/>
            <a:stretch/>
          </p:blipFill>
          <p:spPr>
            <a:xfrm>
              <a:off x="3499781" y="1677759"/>
              <a:ext cx="823023" cy="195290"/>
            </a:xfrm>
            <a:prstGeom prst="rect">
              <a:avLst/>
            </a:prstGeom>
          </p:spPr>
        </p:pic>
        <p:pic>
          <p:nvPicPr>
            <p:cNvPr id="79" name="Picture 78" descr="A screenshot of a graph&#10;&#10;AI-generated content may be incorrect.">
              <a:extLst>
                <a:ext uri="{FF2B5EF4-FFF2-40B4-BE49-F238E27FC236}">
                  <a16:creationId xmlns:a16="http://schemas.microsoft.com/office/drawing/2014/main" id="{4629150F-4335-7CD5-E20B-D9A426BCC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63" t="5324" r="81331" b="92255"/>
            <a:stretch/>
          </p:blipFill>
          <p:spPr>
            <a:xfrm>
              <a:off x="4278354" y="1688769"/>
              <a:ext cx="691328" cy="195290"/>
            </a:xfrm>
            <a:prstGeom prst="rect">
              <a:avLst/>
            </a:prstGeom>
          </p:spPr>
        </p:pic>
        <p:pic>
          <p:nvPicPr>
            <p:cNvPr id="80" name="Picture 79" descr="A screenshot of a graph&#10;&#10;AI-generated content may be incorrect.">
              <a:extLst>
                <a:ext uri="{FF2B5EF4-FFF2-40B4-BE49-F238E27FC236}">
                  <a16:creationId xmlns:a16="http://schemas.microsoft.com/office/drawing/2014/main" id="{EC34B1DD-7C8F-C128-6101-059C11C18C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456" t="10268" r="74138" b="87311"/>
            <a:stretch/>
          </p:blipFill>
          <p:spPr>
            <a:xfrm>
              <a:off x="3495020" y="3679160"/>
              <a:ext cx="691328" cy="195290"/>
            </a:xfrm>
            <a:prstGeom prst="rect">
              <a:avLst/>
            </a:prstGeom>
          </p:spPr>
        </p:pic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068EC25-9858-BC1C-5D66-453D8350AA24}"/>
                </a:ext>
              </a:extLst>
            </p:cNvPr>
            <p:cNvSpPr txBox="1"/>
            <p:nvPr/>
          </p:nvSpPr>
          <p:spPr>
            <a:xfrm>
              <a:off x="2001836" y="1646660"/>
              <a:ext cx="61674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1.000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5B8053C-C64E-A0A7-4355-0D86B670153B}"/>
                </a:ext>
              </a:extLst>
            </p:cNvPr>
            <p:cNvSpPr txBox="1"/>
            <p:nvPr/>
          </p:nvSpPr>
          <p:spPr>
            <a:xfrm>
              <a:off x="5129300" y="1646660"/>
              <a:ext cx="61674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1.000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E7EBF2B-000F-E21D-7E90-FFEEBFBCC2EC}"/>
                </a:ext>
              </a:extLst>
            </p:cNvPr>
            <p:cNvSpPr txBox="1"/>
            <p:nvPr/>
          </p:nvSpPr>
          <p:spPr>
            <a:xfrm>
              <a:off x="2762714" y="2076239"/>
              <a:ext cx="61674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0.815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D6A83CE7-F858-CC3C-76D5-CEB07A7ECD5A}"/>
                </a:ext>
              </a:extLst>
            </p:cNvPr>
            <p:cNvSpPr txBox="1"/>
            <p:nvPr/>
          </p:nvSpPr>
          <p:spPr>
            <a:xfrm>
              <a:off x="3550050" y="3644954"/>
              <a:ext cx="61674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0.375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F9BE9DB5-1DA5-08CC-CA0D-761FEBDE643E}"/>
                </a:ext>
              </a:extLst>
            </p:cNvPr>
            <p:cNvSpPr txBox="1"/>
            <p:nvPr/>
          </p:nvSpPr>
          <p:spPr>
            <a:xfrm>
              <a:off x="4354004" y="3204875"/>
              <a:ext cx="61674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0.500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43EBAB4-BC3B-16E7-7E87-E8F3A5EEDFF6}"/>
                </a:ext>
              </a:extLst>
            </p:cNvPr>
            <p:cNvSpPr txBox="1"/>
            <p:nvPr/>
          </p:nvSpPr>
          <p:spPr>
            <a:xfrm>
              <a:off x="5900491" y="1864777"/>
              <a:ext cx="61674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0.870</a:t>
              </a:r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35884D44-7501-1266-EC81-F7B1A1A81865}"/>
              </a:ext>
            </a:extLst>
          </p:cNvPr>
          <p:cNvSpPr txBox="1"/>
          <p:nvPr/>
        </p:nvSpPr>
        <p:spPr>
          <a:xfrm>
            <a:off x="3406140" y="2291504"/>
            <a:ext cx="17068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Macro average: 0.760</a:t>
            </a:r>
          </a:p>
        </p:txBody>
      </p:sp>
    </p:spTree>
    <p:extLst>
      <p:ext uri="{BB962C8B-B14F-4D97-AF65-F5344CB8AC3E}">
        <p14:creationId xmlns:p14="http://schemas.microsoft.com/office/powerpoint/2010/main" val="2142962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DB1A69E-6C02-A596-D915-9098587E1E42}"/>
              </a:ext>
            </a:extLst>
          </p:cNvPr>
          <p:cNvGrpSpPr/>
          <p:nvPr/>
        </p:nvGrpSpPr>
        <p:grpSpPr>
          <a:xfrm>
            <a:off x="2596618" y="13812"/>
            <a:ext cx="5059667" cy="6758150"/>
            <a:chOff x="2596618" y="13812"/>
            <a:chExt cx="5059667" cy="675815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F5C0F9F-B117-9401-A25A-CEAB65FD75BB}"/>
                </a:ext>
              </a:extLst>
            </p:cNvPr>
            <p:cNvGrpSpPr/>
            <p:nvPr/>
          </p:nvGrpSpPr>
          <p:grpSpPr>
            <a:xfrm>
              <a:off x="3284865" y="246221"/>
              <a:ext cx="4353489" cy="6525741"/>
              <a:chOff x="1143545" y="-2413181"/>
              <a:chExt cx="7284651" cy="10919460"/>
            </a:xfrm>
          </p:grpSpPr>
          <p:pic>
            <p:nvPicPr>
              <p:cNvPr id="8" name="Picture 7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2D2B6DCB-907A-A70C-AA6D-26EFEBB73B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03" t="1462" r="50621" b="90674"/>
              <a:stretch/>
            </p:blipFill>
            <p:spPr>
              <a:xfrm>
                <a:off x="1143545" y="-2413181"/>
                <a:ext cx="3611880" cy="1775460"/>
              </a:xfrm>
              <a:prstGeom prst="rect">
                <a:avLst/>
              </a:prstGeom>
            </p:spPr>
          </p:pic>
          <p:pic>
            <p:nvPicPr>
              <p:cNvPr id="9" name="Picture 8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CB560A39-89A1-40F6-7DB0-51F60045DB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03" t="12802" r="50621" b="79334"/>
              <a:stretch/>
            </p:blipFill>
            <p:spPr>
              <a:xfrm>
                <a:off x="1143545" y="-584381"/>
                <a:ext cx="3611880" cy="1775460"/>
              </a:xfrm>
              <a:prstGeom prst="rect">
                <a:avLst/>
              </a:prstGeom>
            </p:spPr>
          </p:pic>
          <p:pic>
            <p:nvPicPr>
              <p:cNvPr id="10" name="Picture 9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4450EEBD-1FA1-6497-D80E-FCEB479192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03" t="24008" r="50621" b="68128"/>
              <a:stretch/>
            </p:blipFill>
            <p:spPr>
              <a:xfrm>
                <a:off x="1143545" y="1244419"/>
                <a:ext cx="3611880" cy="1775460"/>
              </a:xfrm>
              <a:prstGeom prst="rect">
                <a:avLst/>
              </a:prstGeom>
            </p:spPr>
          </p:pic>
          <p:pic>
            <p:nvPicPr>
              <p:cNvPr id="11" name="Picture 10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D76EC577-8CF6-BF37-743B-8EC5DD0F3C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03" t="35382" r="50621" b="56754"/>
              <a:stretch/>
            </p:blipFill>
            <p:spPr>
              <a:xfrm>
                <a:off x="1143545" y="3073219"/>
                <a:ext cx="3611880" cy="1775460"/>
              </a:xfrm>
              <a:prstGeom prst="rect">
                <a:avLst/>
              </a:prstGeom>
            </p:spPr>
          </p:pic>
          <p:pic>
            <p:nvPicPr>
              <p:cNvPr id="12" name="Picture 11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E09C128E-9E9F-C024-41CE-9343B1A3B2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03" t="46620" r="50621" b="45516"/>
              <a:stretch/>
            </p:blipFill>
            <p:spPr>
              <a:xfrm>
                <a:off x="1143545" y="4902019"/>
                <a:ext cx="3611880" cy="1775460"/>
              </a:xfrm>
              <a:prstGeom prst="rect">
                <a:avLst/>
              </a:prstGeom>
            </p:spPr>
          </p:pic>
          <p:pic>
            <p:nvPicPr>
              <p:cNvPr id="13" name="Picture 12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96B0CD01-6718-D36B-1DCF-AB98365DC8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03" t="57899" r="50621" b="34237"/>
              <a:stretch/>
            </p:blipFill>
            <p:spPr>
              <a:xfrm>
                <a:off x="1143545" y="6730819"/>
                <a:ext cx="3611880" cy="1775460"/>
              </a:xfrm>
              <a:prstGeom prst="rect">
                <a:avLst/>
              </a:prstGeom>
            </p:spPr>
          </p:pic>
          <p:pic>
            <p:nvPicPr>
              <p:cNvPr id="15" name="Picture 14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E04D98E9-AB17-698D-40C0-355690E0A0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597" t="1462" r="1027" b="90674"/>
              <a:stretch/>
            </p:blipFill>
            <p:spPr>
              <a:xfrm>
                <a:off x="4816316" y="-2413181"/>
                <a:ext cx="3611880" cy="1775460"/>
              </a:xfrm>
              <a:prstGeom prst="rect">
                <a:avLst/>
              </a:prstGeom>
            </p:spPr>
          </p:pic>
          <p:pic>
            <p:nvPicPr>
              <p:cNvPr id="16" name="Picture 15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4159DBF9-048F-17CB-CAFD-F6606D4581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597" t="12802" r="1027" b="79334"/>
              <a:stretch/>
            </p:blipFill>
            <p:spPr>
              <a:xfrm>
                <a:off x="4816316" y="-584382"/>
                <a:ext cx="3611880" cy="1775460"/>
              </a:xfrm>
              <a:prstGeom prst="rect">
                <a:avLst/>
              </a:prstGeom>
            </p:spPr>
          </p:pic>
          <p:pic>
            <p:nvPicPr>
              <p:cNvPr id="17" name="Picture 16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CB8F6B37-BB35-A27D-9613-24770FF62A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597" t="24008" r="1027" b="68128"/>
              <a:stretch/>
            </p:blipFill>
            <p:spPr>
              <a:xfrm>
                <a:off x="4816316" y="1244419"/>
                <a:ext cx="3611880" cy="1775460"/>
              </a:xfrm>
              <a:prstGeom prst="rect">
                <a:avLst/>
              </a:prstGeom>
            </p:spPr>
          </p:pic>
          <p:pic>
            <p:nvPicPr>
              <p:cNvPr id="18" name="Picture 17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057FBE81-200C-50DA-7143-5EE180976C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597" t="35382" r="1027" b="56754"/>
              <a:stretch/>
            </p:blipFill>
            <p:spPr>
              <a:xfrm>
                <a:off x="4816316" y="3073219"/>
                <a:ext cx="3611880" cy="1775460"/>
              </a:xfrm>
              <a:prstGeom prst="rect">
                <a:avLst/>
              </a:prstGeom>
            </p:spPr>
          </p:pic>
          <p:pic>
            <p:nvPicPr>
              <p:cNvPr id="19" name="Picture 18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C08BFB61-AB4F-B0F9-ADC1-3864DC5A50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597" t="46620" r="1027" b="45516"/>
              <a:stretch/>
            </p:blipFill>
            <p:spPr>
              <a:xfrm>
                <a:off x="4816316" y="4902020"/>
                <a:ext cx="3611880" cy="1775460"/>
              </a:xfrm>
              <a:prstGeom prst="rect">
                <a:avLst/>
              </a:prstGeom>
            </p:spPr>
          </p:pic>
          <p:pic>
            <p:nvPicPr>
              <p:cNvPr id="20" name="Picture 19" descr="A collage of images of teeth&#10;&#10;AI-generated content may be incorrect.">
                <a:extLst>
                  <a:ext uri="{FF2B5EF4-FFF2-40B4-BE49-F238E27FC236}">
                    <a16:creationId xmlns:a16="http://schemas.microsoft.com/office/drawing/2014/main" id="{246FAD2C-D4A2-9074-2838-181DCB26DF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597" t="57899" r="1027" b="34237"/>
              <a:stretch/>
            </p:blipFill>
            <p:spPr>
              <a:xfrm>
                <a:off x="4816316" y="6730819"/>
                <a:ext cx="3611880" cy="1775460"/>
              </a:xfrm>
              <a:prstGeom prst="rect">
                <a:avLst/>
              </a:prstGeom>
            </p:spPr>
          </p:pic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F587E9C-7404-74D2-7700-5449E1AA07F9}"/>
                </a:ext>
              </a:extLst>
            </p:cNvPr>
            <p:cNvSpPr txBox="1"/>
            <p:nvPr/>
          </p:nvSpPr>
          <p:spPr>
            <a:xfrm>
              <a:off x="2668753" y="656999"/>
              <a:ext cx="64953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0.5 years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1450A40-B613-3F6C-83DC-EF933FEDD128}"/>
                </a:ext>
              </a:extLst>
            </p:cNvPr>
            <p:cNvSpPr txBox="1"/>
            <p:nvPr/>
          </p:nvSpPr>
          <p:spPr>
            <a:xfrm>
              <a:off x="2668753" y="1790958"/>
              <a:ext cx="64953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1.5 years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22E98EB-EAF4-AAD5-34EB-76FEE2DC04C5}"/>
                </a:ext>
              </a:extLst>
            </p:cNvPr>
            <p:cNvSpPr txBox="1"/>
            <p:nvPr/>
          </p:nvSpPr>
          <p:spPr>
            <a:xfrm>
              <a:off x="2668753" y="2894427"/>
              <a:ext cx="64953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2.5 years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FB3E8E-5F84-6864-93AD-1DC958A70B75}"/>
                </a:ext>
              </a:extLst>
            </p:cNvPr>
            <p:cNvSpPr txBox="1"/>
            <p:nvPr/>
          </p:nvSpPr>
          <p:spPr>
            <a:xfrm>
              <a:off x="2668753" y="3997896"/>
              <a:ext cx="64953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3.5 years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53E6388-2035-13DD-E3FF-DB2965F6E748}"/>
                </a:ext>
              </a:extLst>
            </p:cNvPr>
            <p:cNvSpPr txBox="1"/>
            <p:nvPr/>
          </p:nvSpPr>
          <p:spPr>
            <a:xfrm>
              <a:off x="2668753" y="5101365"/>
              <a:ext cx="64953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4.5 years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9235A47-5EB8-E534-6AD3-68A2E19091FB}"/>
                </a:ext>
              </a:extLst>
            </p:cNvPr>
            <p:cNvSpPr txBox="1"/>
            <p:nvPr/>
          </p:nvSpPr>
          <p:spPr>
            <a:xfrm>
              <a:off x="2596618" y="6118321"/>
              <a:ext cx="7216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5.5+ years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B8C078C-C217-9EFF-ADDE-CFD47C4D86A2}"/>
                </a:ext>
              </a:extLst>
            </p:cNvPr>
            <p:cNvSpPr txBox="1"/>
            <p:nvPr/>
          </p:nvSpPr>
          <p:spPr>
            <a:xfrm>
              <a:off x="3284865" y="13812"/>
              <a:ext cx="21585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Original image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B011076-E4E5-CB99-9FCC-ADE71687DEAB}"/>
                </a:ext>
              </a:extLst>
            </p:cNvPr>
            <p:cNvSpPr txBox="1"/>
            <p:nvPr/>
          </p:nvSpPr>
          <p:spPr>
            <a:xfrm>
              <a:off x="5497735" y="13812"/>
              <a:ext cx="21585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Attention heatmap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29158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F74EE5C-5AE5-86E2-8BFD-16480659A5FE}"/>
              </a:ext>
            </a:extLst>
          </p:cNvPr>
          <p:cNvSpPr/>
          <p:nvPr/>
        </p:nvSpPr>
        <p:spPr>
          <a:xfrm>
            <a:off x="0" y="0"/>
            <a:ext cx="12192000" cy="414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Rules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2B188C-E290-6E0B-152A-856E81408BA9}"/>
              </a:ext>
            </a:extLst>
          </p:cNvPr>
          <p:cNvSpPr txBox="1"/>
          <p:nvPr/>
        </p:nvSpPr>
        <p:spPr>
          <a:xfrm>
            <a:off x="112143" y="414068"/>
            <a:ext cx="11257472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Toofers</a:t>
            </a:r>
            <a:r>
              <a:rPr lang="en-US" sz="1400" dirty="0"/>
              <a:t>: Adults will have six adult teeth: 3 premolar + 3 molars</a:t>
            </a:r>
          </a:p>
          <a:p>
            <a:endParaRPr lang="en-US" sz="1400" dirty="0"/>
          </a:p>
          <a:p>
            <a:r>
              <a:rPr lang="en-US" sz="1400" dirty="0"/>
              <a:t>0.5: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Fawns: &lt; 6 teeth</a:t>
            </a:r>
          </a:p>
          <a:p>
            <a:endParaRPr lang="en-US" sz="1400" dirty="0"/>
          </a:p>
          <a:p>
            <a:r>
              <a:rPr lang="en-US" sz="1400" dirty="0"/>
              <a:t>1.5: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6 teeth w/ a temporary 3-part premolar in the third position</a:t>
            </a:r>
          </a:p>
          <a:p>
            <a:endParaRPr lang="en-US" sz="1400" dirty="0"/>
          </a:p>
          <a:p>
            <a:r>
              <a:rPr lang="en-US" sz="1400" dirty="0"/>
              <a:t>2.5: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the 4</a:t>
            </a:r>
            <a:r>
              <a:rPr lang="en-US" sz="1400" baseline="30000" dirty="0"/>
              <a:t>th</a:t>
            </a:r>
            <a:r>
              <a:rPr lang="en-US" sz="1400" dirty="0"/>
              <a:t> tooth, if the dentine (dark material) is NOT twice as wide as the enamel (white) on the upper crust</a:t>
            </a:r>
          </a:p>
          <a:p>
            <a:endParaRPr lang="en-US" sz="1400" dirty="0"/>
          </a:p>
          <a:p>
            <a:r>
              <a:rPr lang="en-US" sz="1400" dirty="0"/>
              <a:t>19-21 months: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Replacement process of first 3 teeth</a:t>
            </a:r>
          </a:p>
          <a:p>
            <a:r>
              <a:rPr lang="en-US" sz="1400" dirty="0"/>
              <a:t>3.5: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the 4</a:t>
            </a:r>
            <a:r>
              <a:rPr lang="en-US" sz="1400" baseline="30000" dirty="0"/>
              <a:t>th</a:t>
            </a:r>
            <a:r>
              <a:rPr lang="en-US" sz="1400" dirty="0"/>
              <a:t> tooth, is the dentine twice as wide as the enamel? Yes.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the 5</a:t>
            </a:r>
            <a:r>
              <a:rPr lang="en-US" sz="1400" baseline="30000" dirty="0"/>
              <a:t>th</a:t>
            </a:r>
            <a:r>
              <a:rPr lang="en-US" sz="1400" dirty="0"/>
              <a:t> tooth, is the dentine twice as wide as the enamel? No.</a:t>
            </a:r>
          </a:p>
          <a:p>
            <a:endParaRPr lang="en-US" sz="1400" dirty="0"/>
          </a:p>
          <a:p>
            <a:r>
              <a:rPr lang="en-US" sz="1400" dirty="0"/>
              <a:t>4.5: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the 4</a:t>
            </a:r>
            <a:r>
              <a:rPr lang="en-US" sz="1400" baseline="30000" dirty="0"/>
              <a:t>th</a:t>
            </a:r>
            <a:r>
              <a:rPr lang="en-US" sz="1400" dirty="0"/>
              <a:t> tooth, is the dentine twice as wide as the enamel? Yes.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the 5</a:t>
            </a:r>
            <a:r>
              <a:rPr lang="en-US" sz="1400" baseline="30000" dirty="0"/>
              <a:t>th</a:t>
            </a:r>
            <a:r>
              <a:rPr lang="en-US" sz="1400" dirty="0"/>
              <a:t> tooth, is the dentine twice as wide as the enamel? Yes.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the 6</a:t>
            </a:r>
            <a:r>
              <a:rPr lang="en-US" sz="1400" baseline="30000" dirty="0"/>
              <a:t>th</a:t>
            </a:r>
            <a:r>
              <a:rPr lang="en-US" sz="1400" dirty="0"/>
              <a:t> tooth, is the dentine twice as wide as the enamel? No.</a:t>
            </a:r>
          </a:p>
          <a:p>
            <a:endParaRPr lang="en-US" sz="1400" dirty="0"/>
          </a:p>
          <a:p>
            <a:r>
              <a:rPr lang="en-US" sz="1400" dirty="0"/>
              <a:t>5.5: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the 4</a:t>
            </a:r>
            <a:r>
              <a:rPr lang="en-US" sz="1400" baseline="30000" dirty="0"/>
              <a:t>th</a:t>
            </a:r>
            <a:r>
              <a:rPr lang="en-US" sz="1400" dirty="0"/>
              <a:t> tooth, is the dentine twice as wide as the enamel? Yes.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the 5</a:t>
            </a:r>
            <a:r>
              <a:rPr lang="en-US" sz="1400" baseline="30000" dirty="0"/>
              <a:t>th</a:t>
            </a:r>
            <a:r>
              <a:rPr lang="en-US" sz="1400" dirty="0"/>
              <a:t> tooth, is the dentine twice as wide as the enamel? Yes.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the 6</a:t>
            </a:r>
            <a:r>
              <a:rPr lang="en-US" sz="1400" baseline="30000" dirty="0"/>
              <a:t>th</a:t>
            </a:r>
            <a:r>
              <a:rPr lang="en-US" sz="1400" dirty="0"/>
              <a:t> tooth, is the dentine twice as wide as the enamel? Yes.</a:t>
            </a:r>
          </a:p>
          <a:p>
            <a:endParaRPr lang="en-US" sz="1400" dirty="0"/>
          </a:p>
          <a:p>
            <a:r>
              <a:rPr lang="en-US" sz="1400" dirty="0"/>
              <a:t>6.5: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Is dentine twice as wide as enamel on all of the molars? Yes. Go to tooth 4.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Is the 4</a:t>
            </a:r>
            <a:r>
              <a:rPr lang="en-US" sz="1400" baseline="30000" dirty="0"/>
              <a:t>th</a:t>
            </a:r>
            <a:r>
              <a:rPr lang="en-US" sz="1400" dirty="0"/>
              <a:t> tooth starting to dish or flatten? Yes</a:t>
            </a:r>
          </a:p>
        </p:txBody>
      </p:sp>
    </p:spTree>
    <p:extLst>
      <p:ext uri="{BB962C8B-B14F-4D97-AF65-F5344CB8AC3E}">
        <p14:creationId xmlns:p14="http://schemas.microsoft.com/office/powerpoint/2010/main" val="2697671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F74EE5C-5AE5-86E2-8BFD-16480659A5FE}"/>
              </a:ext>
            </a:extLst>
          </p:cNvPr>
          <p:cNvSpPr/>
          <p:nvPr/>
        </p:nvSpPr>
        <p:spPr>
          <a:xfrm>
            <a:off x="0" y="0"/>
            <a:ext cx="12192000" cy="414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Geometry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53D2F4-AC46-41D0-137D-9374E19E3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" y="520540"/>
            <a:ext cx="4578966" cy="2232186"/>
          </a:xfrm>
          <a:prstGeom prst="rect">
            <a:avLst/>
          </a:prstGeom>
        </p:spPr>
      </p:pic>
      <p:pic>
        <p:nvPicPr>
          <p:cNvPr id="1026" name="Picture 2" descr="White-tailed deer jawbone indicating a single tooth and the cusps for that tooth">
            <a:extLst>
              <a:ext uri="{FF2B5EF4-FFF2-40B4-BE49-F238E27FC236}">
                <a16:creationId xmlns:a16="http://schemas.microsoft.com/office/drawing/2014/main" id="{898F438D-8DC0-F152-DE36-7D35CD770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42" b="19159"/>
          <a:stretch/>
        </p:blipFill>
        <p:spPr bwMode="auto">
          <a:xfrm>
            <a:off x="4810125" y="520540"/>
            <a:ext cx="4356121" cy="2232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awbone of a white-tailed deer with lines pointing to 3 molars and 3 premolars. ">
            <a:extLst>
              <a:ext uri="{FF2B5EF4-FFF2-40B4-BE49-F238E27FC236}">
                <a16:creationId xmlns:a16="http://schemas.microsoft.com/office/drawing/2014/main" id="{435AEE1D-955E-0DA9-2547-B07979B67B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7" r="6621" b="20876"/>
          <a:stretch/>
        </p:blipFill>
        <p:spPr bwMode="auto">
          <a:xfrm>
            <a:off x="95250" y="2859198"/>
            <a:ext cx="4578966" cy="264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hite-tailed deer jawbone showing dentine (brown) and enamel (white). ">
            <a:extLst>
              <a:ext uri="{FF2B5EF4-FFF2-40B4-BE49-F238E27FC236}">
                <a16:creationId xmlns:a16="http://schemas.microsoft.com/office/drawing/2014/main" id="{64D15BBE-7B7E-F090-D9B2-FB28E98AF0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06" b="7052"/>
          <a:stretch/>
        </p:blipFill>
        <p:spPr bwMode="auto">
          <a:xfrm>
            <a:off x="4886325" y="2859199"/>
            <a:ext cx="4279921" cy="264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hite-tailed deer jawbone showing the lingual crest, buccal crests, and infundibulum. ">
            <a:extLst>
              <a:ext uri="{FF2B5EF4-FFF2-40B4-BE49-F238E27FC236}">
                <a16:creationId xmlns:a16="http://schemas.microsoft.com/office/drawing/2014/main" id="{8FA19C9D-BCE4-219B-2236-DFC58051EE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9" t="16832" r="13019" b="23280"/>
          <a:stretch/>
        </p:blipFill>
        <p:spPr bwMode="auto">
          <a:xfrm>
            <a:off x="9378355" y="2859198"/>
            <a:ext cx="4356121" cy="264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917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E66E870-D7F3-2009-0EBD-E0312A73752A}"/>
              </a:ext>
            </a:extLst>
          </p:cNvPr>
          <p:cNvGrpSpPr/>
          <p:nvPr/>
        </p:nvGrpSpPr>
        <p:grpSpPr>
          <a:xfrm>
            <a:off x="121915" y="290315"/>
            <a:ext cx="11854041" cy="3110666"/>
            <a:chOff x="1116106" y="-998188"/>
            <a:chExt cx="21443522" cy="5627079"/>
          </a:xfrm>
        </p:grpSpPr>
        <p:pic>
          <p:nvPicPr>
            <p:cNvPr id="3" name="Picture 2" descr="A close up of teeth&#10;&#10;AI-generated content may be incorrect.">
              <a:extLst>
                <a:ext uri="{FF2B5EF4-FFF2-40B4-BE49-F238E27FC236}">
                  <a16:creationId xmlns:a16="http://schemas.microsoft.com/office/drawing/2014/main" id="{2A6B104B-B9FC-3F76-9C47-9788E2F4E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54" r="3604"/>
            <a:stretch/>
          </p:blipFill>
          <p:spPr>
            <a:xfrm>
              <a:off x="11923005" y="-998188"/>
              <a:ext cx="10636623" cy="5627077"/>
            </a:xfrm>
            <a:prstGeom prst="rect">
              <a:avLst/>
            </a:prstGeom>
          </p:spPr>
        </p:pic>
        <p:pic>
          <p:nvPicPr>
            <p:cNvPr id="5" name="Picture 4" descr="A close-up of a human jaw&#10;&#10;AI-generated content may be incorrect.">
              <a:extLst>
                <a:ext uri="{FF2B5EF4-FFF2-40B4-BE49-F238E27FC236}">
                  <a16:creationId xmlns:a16="http://schemas.microsoft.com/office/drawing/2014/main" id="{8F140084-DEB6-BE1A-ACED-0491D90B4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54" r="3603"/>
            <a:stretch/>
          </p:blipFill>
          <p:spPr>
            <a:xfrm>
              <a:off x="1116106" y="-998186"/>
              <a:ext cx="10636623" cy="56270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8796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0BACEAD-4C8E-3405-9630-1F4DCC8BDBCF}"/>
              </a:ext>
            </a:extLst>
          </p:cNvPr>
          <p:cNvGrpSpPr/>
          <p:nvPr/>
        </p:nvGrpSpPr>
        <p:grpSpPr>
          <a:xfrm>
            <a:off x="2646400" y="0"/>
            <a:ext cx="9221803" cy="6858000"/>
            <a:chOff x="2082674" y="-419228"/>
            <a:chExt cx="11618646" cy="8640466"/>
          </a:xfrm>
        </p:grpSpPr>
        <p:pic>
          <p:nvPicPr>
            <p:cNvPr id="5" name="Picture 4" descr="A close up jaw&#10;&#10;AI-generated content may be incorrect.">
              <a:extLst>
                <a:ext uri="{FF2B5EF4-FFF2-40B4-BE49-F238E27FC236}">
                  <a16:creationId xmlns:a16="http://schemas.microsoft.com/office/drawing/2014/main" id="{A61ACEB5-1F34-AE19-6EB4-03033E07A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3685" y="2474258"/>
              <a:ext cx="5783676" cy="2853893"/>
            </a:xfrm>
            <a:prstGeom prst="rect">
              <a:avLst/>
            </a:prstGeom>
          </p:spPr>
        </p:pic>
        <p:pic>
          <p:nvPicPr>
            <p:cNvPr id="7" name="Picture 6" descr="A close up jaw&#10;&#10;AI-generated content may be incorrect.">
              <a:extLst>
                <a:ext uri="{FF2B5EF4-FFF2-40B4-BE49-F238E27FC236}">
                  <a16:creationId xmlns:a16="http://schemas.microsoft.com/office/drawing/2014/main" id="{8A837B6D-AEBD-B73B-7B2B-B05E133AE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5415" y="2475636"/>
              <a:ext cx="5781181" cy="2849395"/>
            </a:xfrm>
            <a:prstGeom prst="rect">
              <a:avLst/>
            </a:prstGeom>
          </p:spPr>
        </p:pic>
        <p:pic>
          <p:nvPicPr>
            <p:cNvPr id="9" name="Picture 8" descr="A close up of a jaw&#10;&#10;AI-generated content may be incorrect.">
              <a:extLst>
                <a:ext uri="{FF2B5EF4-FFF2-40B4-BE49-F238E27FC236}">
                  <a16:creationId xmlns:a16="http://schemas.microsoft.com/office/drawing/2014/main" id="{FA834937-4A3A-A4D6-BB9C-93C4FACBF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0138" y="5365376"/>
              <a:ext cx="5780375" cy="2855862"/>
            </a:xfrm>
            <a:prstGeom prst="rect">
              <a:avLst/>
            </a:prstGeom>
          </p:spPr>
        </p:pic>
        <p:pic>
          <p:nvPicPr>
            <p:cNvPr id="11" name="Picture 10" descr="A close up of a jaw&#10;&#10;AI-generated content may be incorrect.">
              <a:extLst>
                <a:ext uri="{FF2B5EF4-FFF2-40B4-BE49-F238E27FC236}">
                  <a16:creationId xmlns:a16="http://schemas.microsoft.com/office/drawing/2014/main" id="{AEEFC26E-69B3-A674-0FE6-DEE485DE0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674" y="5365376"/>
              <a:ext cx="5780375" cy="2855862"/>
            </a:xfrm>
            <a:prstGeom prst="rect">
              <a:avLst/>
            </a:prstGeom>
          </p:spPr>
        </p:pic>
        <p:pic>
          <p:nvPicPr>
            <p:cNvPr id="13" name="Picture 12" descr="A hand holding a tooth&#10;&#10;AI-generated content may be incorrect.">
              <a:extLst>
                <a:ext uri="{FF2B5EF4-FFF2-40B4-BE49-F238E27FC236}">
                  <a16:creationId xmlns:a16="http://schemas.microsoft.com/office/drawing/2014/main" id="{43F86B14-D576-3F39-C52C-B67F62003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0138" y="2468770"/>
              <a:ext cx="5781182" cy="2856261"/>
            </a:xfrm>
            <a:prstGeom prst="rect">
              <a:avLst/>
            </a:prstGeom>
          </p:spPr>
        </p:pic>
        <p:pic>
          <p:nvPicPr>
            <p:cNvPr id="15" name="Picture 14" descr="A close up of a jaw&#10;&#10;AI-generated content may be incorrect.">
              <a:extLst>
                <a:ext uri="{FF2B5EF4-FFF2-40B4-BE49-F238E27FC236}">
                  <a16:creationId xmlns:a16="http://schemas.microsoft.com/office/drawing/2014/main" id="{A1AC3254-3F09-7916-2656-A7303C959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0138" y="-419228"/>
              <a:ext cx="5781182" cy="2856261"/>
            </a:xfrm>
            <a:prstGeom prst="rect">
              <a:avLst/>
            </a:prstGeom>
          </p:spPr>
        </p:pic>
        <p:pic>
          <p:nvPicPr>
            <p:cNvPr id="17" name="Picture 16" descr="A close up of teeth&#10;&#10;AI-generated content may be incorrect.">
              <a:extLst>
                <a:ext uri="{FF2B5EF4-FFF2-40B4-BE49-F238E27FC236}">
                  <a16:creationId xmlns:a16="http://schemas.microsoft.com/office/drawing/2014/main" id="{C0BC1816-C038-C837-E9E8-848E7F742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674" y="-416860"/>
              <a:ext cx="5783676" cy="28538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3507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C5FCCAF-1287-520A-87EA-8B049BE4F771}"/>
              </a:ext>
            </a:extLst>
          </p:cNvPr>
          <p:cNvGrpSpPr/>
          <p:nvPr/>
        </p:nvGrpSpPr>
        <p:grpSpPr>
          <a:xfrm>
            <a:off x="647287" y="0"/>
            <a:ext cx="10897425" cy="3245649"/>
            <a:chOff x="747031" y="882003"/>
            <a:chExt cx="10897425" cy="3245649"/>
          </a:xfrm>
        </p:grpSpPr>
        <p:pic>
          <p:nvPicPr>
            <p:cNvPr id="7" name="Picture 6" descr="A close up of teeth&#10;&#10;AI-generated content may be incorrect.">
              <a:extLst>
                <a:ext uri="{FF2B5EF4-FFF2-40B4-BE49-F238E27FC236}">
                  <a16:creationId xmlns:a16="http://schemas.microsoft.com/office/drawing/2014/main" id="{55A14B5F-B4D9-F661-4BB0-DD5F439E1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23" b="5598"/>
            <a:stretch/>
          </p:blipFill>
          <p:spPr>
            <a:xfrm>
              <a:off x="747031" y="1262744"/>
              <a:ext cx="6641639" cy="286069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B6F353C-E735-8FD0-8930-41C8E9FA64AC}"/>
                </a:ext>
              </a:extLst>
            </p:cNvPr>
            <p:cNvSpPr/>
            <p:nvPr/>
          </p:nvSpPr>
          <p:spPr>
            <a:xfrm>
              <a:off x="4337167" y="1700336"/>
              <a:ext cx="1368369" cy="136836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A close up of teeth&#10;&#10;AI-generated content may be incorrect.">
              <a:extLst>
                <a:ext uri="{FF2B5EF4-FFF2-40B4-BE49-F238E27FC236}">
                  <a16:creationId xmlns:a16="http://schemas.microsoft.com/office/drawing/2014/main" id="{198ACB1C-0A2B-72D1-F9C2-75ABCA3608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55" t="20559" r="25342" b="37741"/>
            <a:stretch/>
          </p:blipFill>
          <p:spPr>
            <a:xfrm>
              <a:off x="7622816" y="1260258"/>
              <a:ext cx="2860690" cy="286069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317186A-B25B-E79C-4A6F-1567B86146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7167" y="1266962"/>
              <a:ext cx="3285649" cy="433374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8A1229C-BA7B-D452-D7C7-5F4903056D3B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66" y="3066169"/>
              <a:ext cx="3276125" cy="1061483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Left Brace 23">
              <a:extLst>
                <a:ext uri="{FF2B5EF4-FFF2-40B4-BE49-F238E27FC236}">
                  <a16:creationId xmlns:a16="http://schemas.microsoft.com/office/drawing/2014/main" id="{9C245481-C158-97A4-EC46-258E0FA6DBF6}"/>
                </a:ext>
              </a:extLst>
            </p:cNvPr>
            <p:cNvSpPr/>
            <p:nvPr/>
          </p:nvSpPr>
          <p:spPr>
            <a:xfrm rot="16200000">
              <a:off x="1162511" y="2869316"/>
              <a:ext cx="221673" cy="594278"/>
            </a:xfrm>
            <a:prstGeom prst="leftBrace">
              <a:avLst/>
            </a:prstGeom>
            <a:ln>
              <a:solidFill>
                <a:srgbClr val="FF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Left Brace 24">
              <a:extLst>
                <a:ext uri="{FF2B5EF4-FFF2-40B4-BE49-F238E27FC236}">
                  <a16:creationId xmlns:a16="http://schemas.microsoft.com/office/drawing/2014/main" id="{94F63976-50C0-2632-F5D6-E5559A0D2A0E}"/>
                </a:ext>
              </a:extLst>
            </p:cNvPr>
            <p:cNvSpPr/>
            <p:nvPr/>
          </p:nvSpPr>
          <p:spPr>
            <a:xfrm rot="16200000">
              <a:off x="1912620" y="2743199"/>
              <a:ext cx="243840" cy="868679"/>
            </a:xfrm>
            <a:prstGeom prst="leftBrace">
              <a:avLst/>
            </a:prstGeom>
            <a:ln>
              <a:solidFill>
                <a:srgbClr val="FF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Left Brace 25">
              <a:extLst>
                <a:ext uri="{FF2B5EF4-FFF2-40B4-BE49-F238E27FC236}">
                  <a16:creationId xmlns:a16="http://schemas.microsoft.com/office/drawing/2014/main" id="{01A3588C-A93B-519B-13C7-FC5042117526}"/>
                </a:ext>
              </a:extLst>
            </p:cNvPr>
            <p:cNvSpPr/>
            <p:nvPr/>
          </p:nvSpPr>
          <p:spPr>
            <a:xfrm rot="16200000">
              <a:off x="2781300" y="2782685"/>
              <a:ext cx="243840" cy="789708"/>
            </a:xfrm>
            <a:prstGeom prst="leftBrace">
              <a:avLst/>
            </a:prstGeom>
            <a:ln>
              <a:solidFill>
                <a:srgbClr val="FF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Left Brace 26">
              <a:extLst>
                <a:ext uri="{FF2B5EF4-FFF2-40B4-BE49-F238E27FC236}">
                  <a16:creationId xmlns:a16="http://schemas.microsoft.com/office/drawing/2014/main" id="{882DB8D2-68C5-13BD-52EE-BD22980D985D}"/>
                </a:ext>
              </a:extLst>
            </p:cNvPr>
            <p:cNvSpPr/>
            <p:nvPr/>
          </p:nvSpPr>
          <p:spPr>
            <a:xfrm rot="16200000">
              <a:off x="3821431" y="2586989"/>
              <a:ext cx="243840" cy="1181099"/>
            </a:xfrm>
            <a:prstGeom prst="leftBrac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D4881017-F8A9-6D81-2444-FC97A47FC99A}"/>
                </a:ext>
              </a:extLst>
            </p:cNvPr>
            <p:cNvSpPr/>
            <p:nvPr/>
          </p:nvSpPr>
          <p:spPr>
            <a:xfrm rot="16200000">
              <a:off x="5038266" y="2603886"/>
              <a:ext cx="243840" cy="1147304"/>
            </a:xfrm>
            <a:prstGeom prst="leftBrac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Left Brace 28">
              <a:extLst>
                <a:ext uri="{FF2B5EF4-FFF2-40B4-BE49-F238E27FC236}">
                  <a16:creationId xmlns:a16="http://schemas.microsoft.com/office/drawing/2014/main" id="{04C1767B-6AE5-F3CD-A019-06458DE925B1}"/>
                </a:ext>
              </a:extLst>
            </p:cNvPr>
            <p:cNvSpPr/>
            <p:nvPr/>
          </p:nvSpPr>
          <p:spPr>
            <a:xfrm rot="16200000">
              <a:off x="6410992" y="2448591"/>
              <a:ext cx="243840" cy="1457895"/>
            </a:xfrm>
            <a:prstGeom prst="leftBrac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F7726158-53F3-B1F1-FF4E-40CB4DE6EC16}"/>
                    </a:ext>
                  </a:extLst>
                </p:cNvPr>
                <p:cNvSpPr txBox="1"/>
                <p:nvPr/>
              </p:nvSpPr>
              <p:spPr>
                <a:xfrm>
                  <a:off x="995706" y="3228851"/>
                  <a:ext cx="555280" cy="4770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50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5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5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5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F7726158-53F3-B1F1-FF4E-40CB4DE6EC1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5706" y="3228851"/>
                  <a:ext cx="555280" cy="477054"/>
                </a:xfrm>
                <a:prstGeom prst="rect">
                  <a:avLst/>
                </a:prstGeom>
                <a:blipFill>
                  <a:blip r:embed="rId3"/>
                  <a:stretch>
                    <a:fillRect b="-12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F1DCF188-E4D3-B961-C313-614AA3419B70}"/>
                    </a:ext>
                  </a:extLst>
                </p:cNvPr>
                <p:cNvSpPr txBox="1"/>
                <p:nvPr/>
              </p:nvSpPr>
              <p:spPr>
                <a:xfrm>
                  <a:off x="1762688" y="3228851"/>
                  <a:ext cx="562718" cy="4770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50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5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5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5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F1DCF188-E4D3-B961-C313-614AA3419B7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62688" y="3228851"/>
                  <a:ext cx="562718" cy="477054"/>
                </a:xfrm>
                <a:prstGeom prst="rect">
                  <a:avLst/>
                </a:prstGeom>
                <a:blipFill>
                  <a:blip r:embed="rId4"/>
                  <a:stretch>
                    <a:fillRect b="-12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B3B2F9D7-EDF8-3B78-1317-7BF8A98895A3}"/>
                    </a:ext>
                  </a:extLst>
                </p:cNvPr>
                <p:cNvSpPr txBox="1"/>
                <p:nvPr/>
              </p:nvSpPr>
              <p:spPr>
                <a:xfrm>
                  <a:off x="2631368" y="3228851"/>
                  <a:ext cx="562718" cy="4770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50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5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5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2500" dirty="0">
                    <a:solidFill>
                      <a:srgbClr val="FFFF00"/>
                    </a:solidFill>
                  </a:endParaRPr>
                </a:p>
              </p:txBody>
            </p:sp>
          </mc:Choice>
          <mc:Fallback xmlns="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B3B2F9D7-EDF8-3B78-1317-7BF8A98895A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631368" y="3228851"/>
                  <a:ext cx="562718" cy="477054"/>
                </a:xfrm>
                <a:prstGeom prst="rect">
                  <a:avLst/>
                </a:prstGeom>
                <a:blipFill>
                  <a:blip r:embed="rId5"/>
                  <a:stretch>
                    <a:fillRect b="-12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97306272-7A10-895F-5F8A-30AC2552926E}"/>
                    </a:ext>
                  </a:extLst>
                </p:cNvPr>
                <p:cNvSpPr txBox="1"/>
                <p:nvPr/>
              </p:nvSpPr>
              <p:spPr>
                <a:xfrm>
                  <a:off x="3620965" y="3223816"/>
                  <a:ext cx="644664" cy="4770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5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5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sz="25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5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97306272-7A10-895F-5F8A-30AC2552926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20965" y="3223816"/>
                  <a:ext cx="644664" cy="477054"/>
                </a:xfrm>
                <a:prstGeom prst="rect">
                  <a:avLst/>
                </a:prstGeom>
                <a:blipFill>
                  <a:blip r:embed="rId6"/>
                  <a:stretch>
                    <a:fillRect b="-12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EB07010A-A5CB-2A43-B422-535E48EC1968}"/>
                    </a:ext>
                  </a:extLst>
                </p:cNvPr>
                <p:cNvSpPr txBox="1"/>
                <p:nvPr/>
              </p:nvSpPr>
              <p:spPr>
                <a:xfrm>
                  <a:off x="4834135" y="3223816"/>
                  <a:ext cx="652102" cy="4770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5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5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sz="25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5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EB07010A-A5CB-2A43-B422-535E48EC196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34135" y="3223816"/>
                  <a:ext cx="652102" cy="477054"/>
                </a:xfrm>
                <a:prstGeom prst="rect">
                  <a:avLst/>
                </a:prstGeom>
                <a:blipFill>
                  <a:blip r:embed="rId7"/>
                  <a:stretch>
                    <a:fillRect b="-12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C12D2DD7-70F3-419F-7444-D4905EA1BA08}"/>
                    </a:ext>
                  </a:extLst>
                </p:cNvPr>
                <p:cNvSpPr txBox="1"/>
                <p:nvPr/>
              </p:nvSpPr>
              <p:spPr>
                <a:xfrm>
                  <a:off x="6206861" y="3223816"/>
                  <a:ext cx="652102" cy="4770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5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5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sz="25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25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C12D2DD7-70F3-419F-7444-D4905EA1BA0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06861" y="3223816"/>
                  <a:ext cx="652102" cy="477054"/>
                </a:xfrm>
                <a:prstGeom prst="rect">
                  <a:avLst/>
                </a:prstGeom>
                <a:blipFill>
                  <a:blip r:embed="rId8"/>
                  <a:stretch>
                    <a:fillRect b="-12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E878229-2B69-70D7-4D60-7D744DED26CB}"/>
                </a:ext>
              </a:extLst>
            </p:cNvPr>
            <p:cNvSpPr txBox="1"/>
            <p:nvPr/>
          </p:nvSpPr>
          <p:spPr>
            <a:xfrm>
              <a:off x="10674319" y="1751651"/>
              <a:ext cx="970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92D050"/>
                  </a:solidFill>
                </a:rPr>
                <a:t>Dentine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E3B805F-3FAB-7509-803A-F0164641615F}"/>
                </a:ext>
              </a:extLst>
            </p:cNvPr>
            <p:cNvSpPr txBox="1"/>
            <p:nvPr/>
          </p:nvSpPr>
          <p:spPr>
            <a:xfrm>
              <a:off x="10674319" y="1381469"/>
              <a:ext cx="9412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F0"/>
                  </a:solidFill>
                </a:rPr>
                <a:t>Enamel</a:t>
              </a:r>
            </a:p>
          </p:txBody>
        </p:sp>
        <p:cxnSp>
          <p:nvCxnSpPr>
            <p:cNvPr id="42" name="Connector: Elbow 41">
              <a:extLst>
                <a:ext uri="{FF2B5EF4-FFF2-40B4-BE49-F238E27FC236}">
                  <a16:creationId xmlns:a16="http://schemas.microsoft.com/office/drawing/2014/main" id="{5D414074-4834-191B-F434-F6542C972D5D}"/>
                </a:ext>
              </a:extLst>
            </p:cNvPr>
            <p:cNvCxnSpPr>
              <a:cxnSpLocks/>
              <a:endCxn id="39" idx="1"/>
            </p:cNvCxnSpPr>
            <p:nvPr/>
          </p:nvCxnSpPr>
          <p:spPr>
            <a:xfrm>
              <a:off x="9191625" y="1806809"/>
              <a:ext cx="1482694" cy="129508"/>
            </a:xfrm>
            <a:prstGeom prst="bentConnector3">
              <a:avLst>
                <a:gd name="adj1" fmla="val 95290"/>
              </a:avLst>
            </a:prstGeom>
            <a:ln w="19050">
              <a:solidFill>
                <a:srgbClr val="92D050"/>
              </a:solidFill>
              <a:headEnd type="oval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or: Elbow 43">
              <a:extLst>
                <a:ext uri="{FF2B5EF4-FFF2-40B4-BE49-F238E27FC236}">
                  <a16:creationId xmlns:a16="http://schemas.microsoft.com/office/drawing/2014/main" id="{65CC02FC-727C-4FA0-DF9B-A318D3733EE6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 flipV="1">
              <a:off x="9429750" y="1566135"/>
              <a:ext cx="1244569" cy="134201"/>
            </a:xfrm>
            <a:prstGeom prst="bentConnector3">
              <a:avLst>
                <a:gd name="adj1" fmla="val 94389"/>
              </a:avLst>
            </a:prstGeom>
            <a:ln w="19050">
              <a:solidFill>
                <a:srgbClr val="00B0F0"/>
              </a:solidFill>
              <a:headEnd type="oval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5CEAFE9A-A3FE-EEBB-F01A-BC1DFCC1F900}"/>
                </a:ext>
              </a:extLst>
            </p:cNvPr>
            <p:cNvSpPr txBox="1"/>
            <p:nvPr/>
          </p:nvSpPr>
          <p:spPr>
            <a:xfrm>
              <a:off x="9429750" y="882003"/>
              <a:ext cx="9412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Crest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77C9C77-7AB6-2D1A-2D92-6B50073EE360}"/>
                </a:ext>
              </a:extLst>
            </p:cNvPr>
            <p:cNvSpPr txBox="1"/>
            <p:nvPr/>
          </p:nvSpPr>
          <p:spPr>
            <a:xfrm>
              <a:off x="7907413" y="884034"/>
              <a:ext cx="714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4960C"/>
                  </a:solidFill>
                </a:rPr>
                <a:t>Cusp</a:t>
              </a: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71FB379-24D3-3E2D-1A2B-F0894413180B}"/>
                </a:ext>
              </a:extLst>
            </p:cNvPr>
            <p:cNvSpPr/>
            <p:nvPr/>
          </p:nvSpPr>
          <p:spPr>
            <a:xfrm>
              <a:off x="7528749" y="1602081"/>
              <a:ext cx="1472063" cy="1472063"/>
            </a:xfrm>
            <a:prstGeom prst="ellipse">
              <a:avLst/>
            </a:prstGeom>
            <a:solidFill>
              <a:srgbClr val="F4960C">
                <a:alpha val="32000"/>
              </a:srgbClr>
            </a:solidFill>
            <a:ln w="19050">
              <a:solidFill>
                <a:srgbClr val="F4960C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980FE2CF-9001-90EB-CF36-67670F9252C7}"/>
                </a:ext>
              </a:extLst>
            </p:cNvPr>
            <p:cNvCxnSpPr>
              <a:cxnSpLocks/>
              <a:endCxn id="75" idx="0"/>
            </p:cNvCxnSpPr>
            <p:nvPr/>
          </p:nvCxnSpPr>
          <p:spPr>
            <a:xfrm>
              <a:off x="8264780" y="1196216"/>
              <a:ext cx="1" cy="405865"/>
            </a:xfrm>
            <a:prstGeom prst="line">
              <a:avLst/>
            </a:prstGeom>
            <a:ln w="19050">
              <a:solidFill>
                <a:srgbClr val="F4960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ctor: Elbow 84">
              <a:extLst>
                <a:ext uri="{FF2B5EF4-FFF2-40B4-BE49-F238E27FC236}">
                  <a16:creationId xmlns:a16="http://schemas.microsoft.com/office/drawing/2014/main" id="{79540CE6-3CB4-107C-DA0C-593518BCFE72}"/>
                </a:ext>
              </a:extLst>
            </p:cNvPr>
            <p:cNvCxnSpPr>
              <a:cxnSpLocks/>
              <a:stCxn id="73" idx="1"/>
            </p:cNvCxnSpPr>
            <p:nvPr/>
          </p:nvCxnSpPr>
          <p:spPr>
            <a:xfrm rot="10800000" flipV="1">
              <a:off x="9053514" y="1066668"/>
              <a:ext cx="376237" cy="392993"/>
            </a:xfrm>
            <a:prstGeom prst="bentConnector2">
              <a:avLst/>
            </a:prstGeom>
            <a:ln w="19050">
              <a:solidFill>
                <a:schemeClr val="accent5">
                  <a:lumMod val="60000"/>
                  <a:lumOff val="40000"/>
                </a:schemeClr>
              </a:solidFill>
              <a:tailEnd type="triangle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0B32332-369A-0076-756E-8B986AB0DC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9315994"/>
              </p:ext>
            </p:extLst>
          </p:nvPr>
        </p:nvGraphicFramePr>
        <p:xfrm>
          <a:off x="3198330" y="3736545"/>
          <a:ext cx="547687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543538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B6338FF5-A728-EDCF-6B76-DD73D288AEE6}"/>
              </a:ext>
            </a:extLst>
          </p:cNvPr>
          <p:cNvSpPr/>
          <p:nvPr/>
        </p:nvSpPr>
        <p:spPr>
          <a:xfrm>
            <a:off x="0" y="-9525"/>
            <a:ext cx="1649577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pic>
        <p:nvPicPr>
          <p:cNvPr id="7" name="Picture 6" descr="A close-up of a text&#10;&#10;AI-generated content may be incorrect.">
            <a:extLst>
              <a:ext uri="{FF2B5EF4-FFF2-40B4-BE49-F238E27FC236}">
                <a16:creationId xmlns:a16="http://schemas.microsoft.com/office/drawing/2014/main" id="{005ABF9A-383B-27DF-7448-F05BEC3E0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139" y="-425100"/>
            <a:ext cx="4925112" cy="1171739"/>
          </a:xfrm>
          <a:prstGeom prst="rect">
            <a:avLst/>
          </a:prstGeom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75A7CEF-1018-7F29-4B2A-D0513812774B}"/>
              </a:ext>
            </a:extLst>
          </p:cNvPr>
          <p:cNvSpPr/>
          <p:nvPr/>
        </p:nvSpPr>
        <p:spPr>
          <a:xfrm>
            <a:off x="2382520" y="2674545"/>
            <a:ext cx="1690791" cy="830735"/>
          </a:xfrm>
          <a:prstGeom prst="roundRect">
            <a:avLst/>
          </a:prstGeom>
          <a:solidFill>
            <a:srgbClr val="E3F2FD"/>
          </a:solidFill>
          <a:ln w="12700">
            <a:solidFill>
              <a:srgbClr val="4CAAF5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Processed Data</a:t>
            </a:r>
          </a:p>
          <a:p>
            <a:pPr algn="ctr"/>
            <a:endParaRPr lang="en-US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243 Jaw Images + Ages (6 age classes)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DBB8CB8-1F89-4304-1895-01F1FA1B571C}"/>
              </a:ext>
            </a:extLst>
          </p:cNvPr>
          <p:cNvGrpSpPr/>
          <p:nvPr/>
        </p:nvGrpSpPr>
        <p:grpSpPr>
          <a:xfrm>
            <a:off x="6191306" y="2674543"/>
            <a:ext cx="1690791" cy="1954670"/>
            <a:chOff x="2160492" y="3957917"/>
            <a:chExt cx="1550895" cy="1792941"/>
          </a:xfrm>
        </p:grpSpPr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22518785-11C6-732D-BD11-A9E938C738F4}"/>
                </a:ext>
              </a:extLst>
            </p:cNvPr>
            <p:cNvSpPr/>
            <p:nvPr/>
          </p:nvSpPr>
          <p:spPr>
            <a:xfrm>
              <a:off x="2160492" y="3957917"/>
              <a:ext cx="1550895" cy="762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Training Data</a:t>
              </a:r>
            </a:p>
          </p:txBody>
        </p:sp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BE6DA6F9-078D-6B27-937C-94D024A9383C}"/>
                </a:ext>
              </a:extLst>
            </p:cNvPr>
            <p:cNvSpPr/>
            <p:nvPr/>
          </p:nvSpPr>
          <p:spPr>
            <a:xfrm>
              <a:off x="2160492" y="4988858"/>
              <a:ext cx="1550895" cy="7620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Test Data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B0465CE-F519-1CCE-14F2-7A5E9F9136A4}"/>
              </a:ext>
            </a:extLst>
          </p:cNvPr>
          <p:cNvGrpSpPr/>
          <p:nvPr/>
        </p:nvGrpSpPr>
        <p:grpSpPr>
          <a:xfrm>
            <a:off x="8095699" y="920925"/>
            <a:ext cx="1690792" cy="4337971"/>
            <a:chOff x="3980326" y="3570515"/>
            <a:chExt cx="1550896" cy="3979048"/>
          </a:xfrm>
        </p:grpSpPr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048D2EC0-CE0D-D695-6575-31D44F3DE473}"/>
                </a:ext>
              </a:extLst>
            </p:cNvPr>
            <p:cNvSpPr/>
            <p:nvPr/>
          </p:nvSpPr>
          <p:spPr>
            <a:xfrm>
              <a:off x="3980327" y="3570515"/>
              <a:ext cx="1550895" cy="762000"/>
            </a:xfrm>
            <a:prstGeom prst="roundRect">
              <a:avLst/>
            </a:prstGeom>
            <a:solidFill>
              <a:srgbClr val="E8F5E8"/>
            </a:solidFill>
            <a:ln w="12700">
              <a:solidFill>
                <a:srgbClr val="6ABD6E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Fold 1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CV Split 1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Train: ~155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Validation: ~39</a:t>
              </a:r>
            </a:p>
          </p:txBody>
        </p:sp>
        <p:sp>
          <p:nvSpPr>
            <p:cNvPr id="74" name="Rectangle: Rounded Corners 73">
              <a:extLst>
                <a:ext uri="{FF2B5EF4-FFF2-40B4-BE49-F238E27FC236}">
                  <a16:creationId xmlns:a16="http://schemas.microsoft.com/office/drawing/2014/main" id="{4340FDBC-4D54-56F4-832E-55D68DDE1C33}"/>
                </a:ext>
              </a:extLst>
            </p:cNvPr>
            <p:cNvSpPr/>
            <p:nvPr/>
          </p:nvSpPr>
          <p:spPr>
            <a:xfrm>
              <a:off x="3980327" y="4374777"/>
              <a:ext cx="1550895" cy="762000"/>
            </a:xfrm>
            <a:prstGeom prst="roundRect">
              <a:avLst/>
            </a:prstGeom>
            <a:solidFill>
              <a:srgbClr val="E8F5E8"/>
            </a:solidFill>
            <a:ln w="12700">
              <a:solidFill>
                <a:srgbClr val="6ABD6E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Fold 2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CV Split 2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Train: ~155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Validation: ~39</a:t>
              </a:r>
            </a:p>
          </p:txBody>
        </p:sp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FAF40E64-DED3-F827-4484-AC825342094D}"/>
                </a:ext>
              </a:extLst>
            </p:cNvPr>
            <p:cNvSpPr/>
            <p:nvPr/>
          </p:nvSpPr>
          <p:spPr>
            <a:xfrm>
              <a:off x="3980327" y="5179039"/>
              <a:ext cx="1550895" cy="762000"/>
            </a:xfrm>
            <a:prstGeom prst="roundRect">
              <a:avLst/>
            </a:prstGeom>
            <a:solidFill>
              <a:srgbClr val="E8F5E8"/>
            </a:solidFill>
            <a:ln w="12700">
              <a:solidFill>
                <a:srgbClr val="6ABD6E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Fold 3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CV Split 3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Train: ~155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Validation: ~39</a:t>
              </a:r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E61E3397-0E15-A443-9582-F373C76E042E}"/>
                </a:ext>
              </a:extLst>
            </p:cNvPr>
            <p:cNvSpPr/>
            <p:nvPr/>
          </p:nvSpPr>
          <p:spPr>
            <a:xfrm>
              <a:off x="3980326" y="5983301"/>
              <a:ext cx="1550895" cy="762000"/>
            </a:xfrm>
            <a:prstGeom prst="roundRect">
              <a:avLst/>
            </a:prstGeom>
            <a:solidFill>
              <a:srgbClr val="E8F5E8"/>
            </a:solidFill>
            <a:ln w="12700">
              <a:solidFill>
                <a:srgbClr val="6ABD6E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Fold 4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CV Split 4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Train: ~155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Validation: ~39</a:t>
              </a:r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76A27C2D-B99F-10F7-9D75-333A5E2BDD2A}"/>
                </a:ext>
              </a:extLst>
            </p:cNvPr>
            <p:cNvSpPr/>
            <p:nvPr/>
          </p:nvSpPr>
          <p:spPr>
            <a:xfrm>
              <a:off x="3980326" y="6787563"/>
              <a:ext cx="1550895" cy="762000"/>
            </a:xfrm>
            <a:prstGeom prst="roundRect">
              <a:avLst/>
            </a:prstGeom>
            <a:solidFill>
              <a:srgbClr val="E8F5E8"/>
            </a:solidFill>
            <a:ln w="12700">
              <a:solidFill>
                <a:srgbClr val="6ABD6E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Fold 5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CV Split 5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Train: ~155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Validation: ~39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70473D5-3612-C026-0A63-6622090A4263}"/>
              </a:ext>
            </a:extLst>
          </p:cNvPr>
          <p:cNvGrpSpPr/>
          <p:nvPr/>
        </p:nvGrpSpPr>
        <p:grpSpPr>
          <a:xfrm>
            <a:off x="10000093" y="920925"/>
            <a:ext cx="1690793" cy="4337971"/>
            <a:chOff x="5704527" y="3570515"/>
            <a:chExt cx="1550897" cy="3979048"/>
          </a:xfrm>
        </p:grpSpPr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60D2CD1D-EB22-CC97-8FBC-85A943696D1D}"/>
                </a:ext>
              </a:extLst>
            </p:cNvPr>
            <p:cNvSpPr/>
            <p:nvPr/>
          </p:nvSpPr>
          <p:spPr>
            <a:xfrm>
              <a:off x="5704529" y="3570515"/>
              <a:ext cx="1550895" cy="762000"/>
            </a:xfrm>
            <a:prstGeom prst="roundRect">
              <a:avLst/>
            </a:prstGeom>
            <a:solidFill>
              <a:srgbClr val="FFF3E0"/>
            </a:solidFill>
            <a:ln w="12700">
              <a:solidFill>
                <a:srgbClr val="F9C57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Augmentation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~1200 samples / class (Balanced)</a:t>
              </a:r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759D45E3-1C5F-9F18-B8F0-05E3F51CC168}"/>
                </a:ext>
              </a:extLst>
            </p:cNvPr>
            <p:cNvSpPr/>
            <p:nvPr/>
          </p:nvSpPr>
          <p:spPr>
            <a:xfrm>
              <a:off x="5704529" y="4374777"/>
              <a:ext cx="1550895" cy="762000"/>
            </a:xfrm>
            <a:prstGeom prst="roundRect">
              <a:avLst/>
            </a:prstGeom>
            <a:solidFill>
              <a:srgbClr val="FFF3E0"/>
            </a:solidFill>
            <a:ln w="12700">
              <a:solidFill>
                <a:srgbClr val="F9C57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Augmentation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~1200 samples / class (Balanced)</a:t>
              </a:r>
            </a:p>
          </p:txBody>
        </p:sp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4752CB54-B944-6AA8-5AB9-2AFA850F018F}"/>
                </a:ext>
              </a:extLst>
            </p:cNvPr>
            <p:cNvSpPr/>
            <p:nvPr/>
          </p:nvSpPr>
          <p:spPr>
            <a:xfrm>
              <a:off x="5704529" y="5179039"/>
              <a:ext cx="1550895" cy="762000"/>
            </a:xfrm>
            <a:prstGeom prst="roundRect">
              <a:avLst/>
            </a:prstGeom>
            <a:solidFill>
              <a:srgbClr val="FFF3E0"/>
            </a:solidFill>
            <a:ln w="12700">
              <a:solidFill>
                <a:srgbClr val="F9C57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Augmentation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~1200 samples / class (Balanced)</a:t>
              </a:r>
            </a:p>
          </p:txBody>
        </p:sp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63528AC0-DCB0-AB87-6334-31C42E366575}"/>
                </a:ext>
              </a:extLst>
            </p:cNvPr>
            <p:cNvSpPr/>
            <p:nvPr/>
          </p:nvSpPr>
          <p:spPr>
            <a:xfrm>
              <a:off x="5704528" y="5983301"/>
              <a:ext cx="1550895" cy="762000"/>
            </a:xfrm>
            <a:prstGeom prst="roundRect">
              <a:avLst/>
            </a:prstGeom>
            <a:solidFill>
              <a:srgbClr val="FFF3E0"/>
            </a:solidFill>
            <a:ln w="12700">
              <a:solidFill>
                <a:srgbClr val="F9C57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Augmentation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~1200 samples / class (Balanced)</a:t>
              </a:r>
            </a:p>
          </p:txBody>
        </p:sp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D87C09B2-2E7D-EE08-5BF4-47C9D8249570}"/>
                </a:ext>
              </a:extLst>
            </p:cNvPr>
            <p:cNvSpPr/>
            <p:nvPr/>
          </p:nvSpPr>
          <p:spPr>
            <a:xfrm>
              <a:off x="5704527" y="6787563"/>
              <a:ext cx="1550895" cy="762000"/>
            </a:xfrm>
            <a:prstGeom prst="roundRect">
              <a:avLst/>
            </a:prstGeom>
            <a:solidFill>
              <a:srgbClr val="FFF3E0"/>
            </a:solidFill>
            <a:ln w="12700">
              <a:solidFill>
                <a:srgbClr val="F9C57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Augmentation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~1200 samples / class (Balanced)</a:t>
              </a:r>
            </a:p>
          </p:txBody>
        </p:sp>
      </p:grp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1BB5BBB-092E-5BA8-A611-173C44BBCF48}"/>
              </a:ext>
            </a:extLst>
          </p:cNvPr>
          <p:cNvSpPr/>
          <p:nvPr/>
        </p:nvSpPr>
        <p:spPr>
          <a:xfrm>
            <a:off x="4286913" y="2674544"/>
            <a:ext cx="1690791" cy="830735"/>
          </a:xfrm>
          <a:prstGeom prst="roundRect">
            <a:avLst/>
          </a:prstGeom>
          <a:solidFill>
            <a:srgbClr val="F3E5F5"/>
          </a:solidFill>
          <a:ln w="12700">
            <a:solidFill>
              <a:srgbClr val="AA49B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Train/Test Split</a:t>
            </a:r>
          </a:p>
          <a:p>
            <a:pPr algn="ctr"/>
            <a:endParaRPr lang="en-US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80% Train, 20% Test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5C4F74A3-6D3A-7238-D54F-6597D825E988}"/>
              </a:ext>
            </a:extLst>
          </p:cNvPr>
          <p:cNvCxnSpPr>
            <a:stCxn id="44" idx="3"/>
            <a:endCxn id="48" idx="1"/>
          </p:cNvCxnSpPr>
          <p:nvPr/>
        </p:nvCxnSpPr>
        <p:spPr>
          <a:xfrm flipV="1">
            <a:off x="4073311" y="3089912"/>
            <a:ext cx="213602" cy="1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BEEE90CE-067C-3166-5924-C20E32A37F73}"/>
              </a:ext>
            </a:extLst>
          </p:cNvPr>
          <p:cNvCxnSpPr>
            <a:cxnSpLocks/>
            <a:stCxn id="48" idx="3"/>
            <a:endCxn id="78" idx="1"/>
          </p:cNvCxnSpPr>
          <p:nvPr/>
        </p:nvCxnSpPr>
        <p:spPr>
          <a:xfrm flipV="1">
            <a:off x="5977704" y="3089911"/>
            <a:ext cx="213602" cy="1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2B97D173-8BF7-0116-9647-0F2E445BE487}"/>
              </a:ext>
            </a:extLst>
          </p:cNvPr>
          <p:cNvCxnSpPr>
            <a:cxnSpLocks/>
            <a:stCxn id="78" idx="3"/>
            <a:endCxn id="75" idx="1"/>
          </p:cNvCxnSpPr>
          <p:nvPr/>
        </p:nvCxnSpPr>
        <p:spPr>
          <a:xfrm>
            <a:off x="7882097" y="3089911"/>
            <a:ext cx="213603" cy="0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1394EC21-064E-5A8E-18CD-FC1DA61191FF}"/>
              </a:ext>
            </a:extLst>
          </p:cNvPr>
          <p:cNvGrpSpPr/>
          <p:nvPr/>
        </p:nvGrpSpPr>
        <p:grpSpPr>
          <a:xfrm>
            <a:off x="11904490" y="920925"/>
            <a:ext cx="1690793" cy="4337971"/>
            <a:chOff x="5617157" y="3570515"/>
            <a:chExt cx="1550897" cy="3979048"/>
          </a:xfrm>
        </p:grpSpPr>
        <p:sp>
          <p:nvSpPr>
            <p:cNvPr id="108" name="Rectangle: Rounded Corners 107">
              <a:extLst>
                <a:ext uri="{FF2B5EF4-FFF2-40B4-BE49-F238E27FC236}">
                  <a16:creationId xmlns:a16="http://schemas.microsoft.com/office/drawing/2014/main" id="{9C204681-4981-6FCC-3248-E9B174B801E1}"/>
                </a:ext>
              </a:extLst>
            </p:cNvPr>
            <p:cNvSpPr/>
            <p:nvPr/>
          </p:nvSpPr>
          <p:spPr>
            <a:xfrm>
              <a:off x="5617159" y="3570515"/>
              <a:ext cx="1550895" cy="762000"/>
            </a:xfrm>
            <a:prstGeom prst="roundRect">
              <a:avLst/>
            </a:prstGeom>
            <a:solidFill>
              <a:srgbClr val="FFEBEE"/>
            </a:solidFill>
            <a:ln w="12700">
              <a:solidFill>
                <a:srgbClr val="F56E65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Training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EfficientNet-B2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80 Epochs</a:t>
              </a:r>
            </a:p>
          </p:txBody>
        </p:sp>
        <p:sp>
          <p:nvSpPr>
            <p:cNvPr id="109" name="Rectangle: Rounded Corners 108">
              <a:extLst>
                <a:ext uri="{FF2B5EF4-FFF2-40B4-BE49-F238E27FC236}">
                  <a16:creationId xmlns:a16="http://schemas.microsoft.com/office/drawing/2014/main" id="{09351324-FC38-37C2-3516-97AFC6F85C59}"/>
                </a:ext>
              </a:extLst>
            </p:cNvPr>
            <p:cNvSpPr/>
            <p:nvPr/>
          </p:nvSpPr>
          <p:spPr>
            <a:xfrm>
              <a:off x="5617159" y="4374777"/>
              <a:ext cx="1550895" cy="762000"/>
            </a:xfrm>
            <a:prstGeom prst="roundRect">
              <a:avLst/>
            </a:prstGeom>
            <a:solidFill>
              <a:srgbClr val="FFEBEE"/>
            </a:solidFill>
            <a:ln w="12700">
              <a:solidFill>
                <a:srgbClr val="F56E65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Training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EfficientNet-B0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80 Epochs</a:t>
              </a:r>
            </a:p>
          </p:txBody>
        </p:sp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AB6A957F-5224-D610-FA2F-DF76B9F85423}"/>
                </a:ext>
              </a:extLst>
            </p:cNvPr>
            <p:cNvSpPr/>
            <p:nvPr/>
          </p:nvSpPr>
          <p:spPr>
            <a:xfrm>
              <a:off x="5617159" y="5179039"/>
              <a:ext cx="1550895" cy="762000"/>
            </a:xfrm>
            <a:prstGeom prst="roundRect">
              <a:avLst/>
            </a:prstGeom>
            <a:solidFill>
              <a:srgbClr val="FFEBEE"/>
            </a:solidFill>
            <a:ln w="12700">
              <a:solidFill>
                <a:srgbClr val="F56E65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Training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EfficientNet-B0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80 Epochs</a:t>
              </a:r>
            </a:p>
          </p:txBody>
        </p:sp>
        <p:sp>
          <p:nvSpPr>
            <p:cNvPr id="111" name="Rectangle: Rounded Corners 110">
              <a:extLst>
                <a:ext uri="{FF2B5EF4-FFF2-40B4-BE49-F238E27FC236}">
                  <a16:creationId xmlns:a16="http://schemas.microsoft.com/office/drawing/2014/main" id="{74DC8556-2DE2-CDB5-246D-05CC11275661}"/>
                </a:ext>
              </a:extLst>
            </p:cNvPr>
            <p:cNvSpPr/>
            <p:nvPr/>
          </p:nvSpPr>
          <p:spPr>
            <a:xfrm>
              <a:off x="5617158" y="5983301"/>
              <a:ext cx="1550895" cy="762000"/>
            </a:xfrm>
            <a:prstGeom prst="roundRect">
              <a:avLst/>
            </a:prstGeom>
            <a:solidFill>
              <a:srgbClr val="FFEBEE"/>
            </a:solidFill>
            <a:ln w="12700">
              <a:solidFill>
                <a:srgbClr val="F56E65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Training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EfficientNet-B2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80 Epochs</a:t>
              </a:r>
            </a:p>
          </p:txBody>
        </p:sp>
        <p:sp>
          <p:nvSpPr>
            <p:cNvPr id="112" name="Rectangle: Rounded Corners 111">
              <a:extLst>
                <a:ext uri="{FF2B5EF4-FFF2-40B4-BE49-F238E27FC236}">
                  <a16:creationId xmlns:a16="http://schemas.microsoft.com/office/drawing/2014/main" id="{B60A078A-FCA2-41E5-342E-A0245E1AFD14}"/>
                </a:ext>
              </a:extLst>
            </p:cNvPr>
            <p:cNvSpPr/>
            <p:nvPr/>
          </p:nvSpPr>
          <p:spPr>
            <a:xfrm>
              <a:off x="5617157" y="6787563"/>
              <a:ext cx="1550895" cy="762000"/>
            </a:xfrm>
            <a:prstGeom prst="roundRect">
              <a:avLst/>
            </a:prstGeom>
            <a:solidFill>
              <a:srgbClr val="FFEBEE"/>
            </a:solidFill>
            <a:ln w="12700">
              <a:solidFill>
                <a:srgbClr val="F56E65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Training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EfficientNet-B0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80 Epochs</a:t>
              </a:r>
            </a:p>
          </p:txBody>
        </p:sp>
      </p:grp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2086DB7A-86EB-B18C-39D5-35C210BDD36D}"/>
              </a:ext>
            </a:extLst>
          </p:cNvPr>
          <p:cNvSpPr/>
          <p:nvPr/>
        </p:nvSpPr>
        <p:spPr>
          <a:xfrm>
            <a:off x="8096776" y="5674264"/>
            <a:ext cx="1690791" cy="830735"/>
          </a:xfrm>
          <a:prstGeom prst="roundRect">
            <a:avLst/>
          </a:prstGeom>
          <a:solidFill>
            <a:srgbClr val="E0F2F1"/>
          </a:solidFill>
          <a:ln w="12700">
            <a:solidFill>
              <a:srgbClr val="54B6AD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Ensemble Model</a:t>
            </a:r>
          </a:p>
          <a:p>
            <a:pPr algn="ctr"/>
            <a:endParaRPr lang="en-US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 Trained Models,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CV Score Weighted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5FF8F3EF-CC59-2531-533E-60736028FD2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>
            <a:off x="9786491" y="1336293"/>
            <a:ext cx="213604" cy="0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831D53C0-8EE2-959B-584B-EE931ECCF861}"/>
              </a:ext>
            </a:extLst>
          </p:cNvPr>
          <p:cNvCxnSpPr>
            <a:cxnSpLocks/>
            <a:stCxn id="74" idx="3"/>
            <a:endCxn id="69" idx="1"/>
          </p:cNvCxnSpPr>
          <p:nvPr/>
        </p:nvCxnSpPr>
        <p:spPr>
          <a:xfrm>
            <a:off x="9786491" y="2213102"/>
            <a:ext cx="213604" cy="0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2CF7A903-ECEF-07AA-E228-5A994B9998CA}"/>
              </a:ext>
            </a:extLst>
          </p:cNvPr>
          <p:cNvCxnSpPr>
            <a:cxnSpLocks/>
            <a:stCxn id="75" idx="3"/>
            <a:endCxn id="70" idx="1"/>
          </p:cNvCxnSpPr>
          <p:nvPr/>
        </p:nvCxnSpPr>
        <p:spPr>
          <a:xfrm>
            <a:off x="9786491" y="3089911"/>
            <a:ext cx="213604" cy="0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C046B2B9-3C3D-06E0-9539-BB0210BD70B0}"/>
              </a:ext>
            </a:extLst>
          </p:cNvPr>
          <p:cNvCxnSpPr>
            <a:cxnSpLocks/>
            <a:stCxn id="76" idx="3"/>
            <a:endCxn id="71" idx="1"/>
          </p:cNvCxnSpPr>
          <p:nvPr/>
        </p:nvCxnSpPr>
        <p:spPr>
          <a:xfrm>
            <a:off x="9786490" y="3966720"/>
            <a:ext cx="213604" cy="0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75AA48F0-E604-8E7E-B2F6-5827DB943031}"/>
              </a:ext>
            </a:extLst>
          </p:cNvPr>
          <p:cNvCxnSpPr>
            <a:cxnSpLocks/>
            <a:stCxn id="77" idx="3"/>
            <a:endCxn id="72" idx="1"/>
          </p:cNvCxnSpPr>
          <p:nvPr/>
        </p:nvCxnSpPr>
        <p:spPr>
          <a:xfrm>
            <a:off x="9786490" y="4843529"/>
            <a:ext cx="213603" cy="0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C6B0E6E3-6BEC-7E9D-6D84-C5E4D664F68B}"/>
              </a:ext>
            </a:extLst>
          </p:cNvPr>
          <p:cNvCxnSpPr>
            <a:cxnSpLocks/>
            <a:stCxn id="68" idx="3"/>
            <a:endCxn id="108" idx="1"/>
          </p:cNvCxnSpPr>
          <p:nvPr/>
        </p:nvCxnSpPr>
        <p:spPr>
          <a:xfrm>
            <a:off x="11690886" y="1336293"/>
            <a:ext cx="213606" cy="0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01E8E80F-230C-0F65-9C13-B245A82588E2}"/>
              </a:ext>
            </a:extLst>
          </p:cNvPr>
          <p:cNvCxnSpPr>
            <a:cxnSpLocks/>
            <a:stCxn id="69" idx="3"/>
            <a:endCxn id="109" idx="1"/>
          </p:cNvCxnSpPr>
          <p:nvPr/>
        </p:nvCxnSpPr>
        <p:spPr>
          <a:xfrm>
            <a:off x="11690886" y="2213102"/>
            <a:ext cx="213606" cy="0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E925FBC2-ECDA-E6AB-98AE-2520914FDE76}"/>
              </a:ext>
            </a:extLst>
          </p:cNvPr>
          <p:cNvCxnSpPr>
            <a:cxnSpLocks/>
            <a:stCxn id="70" idx="3"/>
            <a:endCxn id="110" idx="1"/>
          </p:cNvCxnSpPr>
          <p:nvPr/>
        </p:nvCxnSpPr>
        <p:spPr>
          <a:xfrm>
            <a:off x="11690886" y="3089911"/>
            <a:ext cx="213606" cy="0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1D2575E1-A52A-E477-B31A-A67C9B20E72F}"/>
              </a:ext>
            </a:extLst>
          </p:cNvPr>
          <p:cNvCxnSpPr>
            <a:cxnSpLocks/>
            <a:stCxn id="71" idx="3"/>
            <a:endCxn id="111" idx="1"/>
          </p:cNvCxnSpPr>
          <p:nvPr/>
        </p:nvCxnSpPr>
        <p:spPr>
          <a:xfrm>
            <a:off x="11690885" y="3966720"/>
            <a:ext cx="213606" cy="0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1A6F3AA1-AEE3-5F60-2DF3-90E111C4B234}"/>
              </a:ext>
            </a:extLst>
          </p:cNvPr>
          <p:cNvCxnSpPr>
            <a:cxnSpLocks/>
            <a:stCxn id="72" idx="3"/>
            <a:endCxn id="112" idx="1"/>
          </p:cNvCxnSpPr>
          <p:nvPr/>
        </p:nvCxnSpPr>
        <p:spPr>
          <a:xfrm>
            <a:off x="11690884" y="4843529"/>
            <a:ext cx="213606" cy="0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Connector: Elbow 167">
            <a:extLst>
              <a:ext uri="{FF2B5EF4-FFF2-40B4-BE49-F238E27FC236}">
                <a16:creationId xmlns:a16="http://schemas.microsoft.com/office/drawing/2014/main" id="{D7372D0B-0EF1-A058-4455-6790A8855B93}"/>
              </a:ext>
            </a:extLst>
          </p:cNvPr>
          <p:cNvCxnSpPr>
            <a:stCxn id="78" idx="3"/>
            <a:endCxn id="73" idx="1"/>
          </p:cNvCxnSpPr>
          <p:nvPr/>
        </p:nvCxnSpPr>
        <p:spPr>
          <a:xfrm flipV="1">
            <a:off x="7882097" y="1336293"/>
            <a:ext cx="213603" cy="1753618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Connector: Elbow 169">
            <a:extLst>
              <a:ext uri="{FF2B5EF4-FFF2-40B4-BE49-F238E27FC236}">
                <a16:creationId xmlns:a16="http://schemas.microsoft.com/office/drawing/2014/main" id="{AFD9EB95-5FBD-70B5-9BF9-2E9FB5CCAF2D}"/>
              </a:ext>
            </a:extLst>
          </p:cNvPr>
          <p:cNvCxnSpPr>
            <a:stCxn id="78" idx="3"/>
            <a:endCxn id="74" idx="1"/>
          </p:cNvCxnSpPr>
          <p:nvPr/>
        </p:nvCxnSpPr>
        <p:spPr>
          <a:xfrm flipV="1">
            <a:off x="7882097" y="2213102"/>
            <a:ext cx="213603" cy="87680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Connector: Elbow 170">
            <a:extLst>
              <a:ext uri="{FF2B5EF4-FFF2-40B4-BE49-F238E27FC236}">
                <a16:creationId xmlns:a16="http://schemas.microsoft.com/office/drawing/2014/main" id="{F566653A-66E6-C4B0-C58E-7B4062CC9484}"/>
              </a:ext>
            </a:extLst>
          </p:cNvPr>
          <p:cNvCxnSpPr>
            <a:cxnSpLocks/>
            <a:stCxn id="78" idx="3"/>
            <a:endCxn id="76" idx="1"/>
          </p:cNvCxnSpPr>
          <p:nvPr/>
        </p:nvCxnSpPr>
        <p:spPr>
          <a:xfrm>
            <a:off x="7882097" y="3089911"/>
            <a:ext cx="213602" cy="87680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Connector: Elbow 173">
            <a:extLst>
              <a:ext uri="{FF2B5EF4-FFF2-40B4-BE49-F238E27FC236}">
                <a16:creationId xmlns:a16="http://schemas.microsoft.com/office/drawing/2014/main" id="{9AB645BB-93DB-6981-25F0-A46759EE5FCD}"/>
              </a:ext>
            </a:extLst>
          </p:cNvPr>
          <p:cNvCxnSpPr>
            <a:cxnSpLocks/>
            <a:stCxn id="78" idx="3"/>
            <a:endCxn id="77" idx="1"/>
          </p:cNvCxnSpPr>
          <p:nvPr/>
        </p:nvCxnSpPr>
        <p:spPr>
          <a:xfrm>
            <a:off x="7882097" y="3089911"/>
            <a:ext cx="213602" cy="1753618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Connector: Elbow 178">
            <a:extLst>
              <a:ext uri="{FF2B5EF4-FFF2-40B4-BE49-F238E27FC236}">
                <a16:creationId xmlns:a16="http://schemas.microsoft.com/office/drawing/2014/main" id="{6E9B4F5F-1CBB-134C-CE3E-B061B66C26D1}"/>
              </a:ext>
            </a:extLst>
          </p:cNvPr>
          <p:cNvCxnSpPr>
            <a:stCxn id="48" idx="3"/>
            <a:endCxn id="79" idx="1"/>
          </p:cNvCxnSpPr>
          <p:nvPr/>
        </p:nvCxnSpPr>
        <p:spPr>
          <a:xfrm>
            <a:off x="5977704" y="3089912"/>
            <a:ext cx="213602" cy="1123934"/>
          </a:xfrm>
          <a:prstGeom prst="bentConnector3">
            <a:avLst>
              <a:gd name="adj1" fmla="val 37157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7" name="Rectangle: Rounded Corners 186">
            <a:extLst>
              <a:ext uri="{FF2B5EF4-FFF2-40B4-BE49-F238E27FC236}">
                <a16:creationId xmlns:a16="http://schemas.microsoft.com/office/drawing/2014/main" id="{C67E428A-0952-9DD4-E3E9-7A15F0852A2F}"/>
              </a:ext>
            </a:extLst>
          </p:cNvPr>
          <p:cNvSpPr/>
          <p:nvPr/>
        </p:nvSpPr>
        <p:spPr>
          <a:xfrm>
            <a:off x="6018951" y="5668988"/>
            <a:ext cx="1690791" cy="830735"/>
          </a:xfrm>
          <a:prstGeom prst="roundRect">
            <a:avLst/>
          </a:prstGeom>
          <a:solidFill>
            <a:srgbClr val="FFFF00">
              <a:alpha val="15000"/>
            </a:srgbClr>
          </a:solidFill>
          <a:ln w="12700">
            <a:solidFill>
              <a:srgbClr val="CCCC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Evaluation</a:t>
            </a:r>
          </a:p>
        </p:txBody>
      </p:sp>
      <p:cxnSp>
        <p:nvCxnSpPr>
          <p:cNvPr id="197" name="Connector: Elbow 196">
            <a:extLst>
              <a:ext uri="{FF2B5EF4-FFF2-40B4-BE49-F238E27FC236}">
                <a16:creationId xmlns:a16="http://schemas.microsoft.com/office/drawing/2014/main" id="{1AC808F1-91BF-CB29-EC8C-A765AF451E74}"/>
              </a:ext>
            </a:extLst>
          </p:cNvPr>
          <p:cNvCxnSpPr>
            <a:cxnSpLocks/>
            <a:stCxn id="108" idx="3"/>
            <a:endCxn id="113" idx="3"/>
          </p:cNvCxnSpPr>
          <p:nvPr/>
        </p:nvCxnSpPr>
        <p:spPr>
          <a:xfrm flipH="1">
            <a:off x="9787567" y="1336293"/>
            <a:ext cx="3807716" cy="4753339"/>
          </a:xfrm>
          <a:prstGeom prst="bentConnector3">
            <a:avLst>
              <a:gd name="adj1" fmla="val -2402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Connector: Elbow 199">
            <a:extLst>
              <a:ext uri="{FF2B5EF4-FFF2-40B4-BE49-F238E27FC236}">
                <a16:creationId xmlns:a16="http://schemas.microsoft.com/office/drawing/2014/main" id="{6E640650-B3A3-EA49-39DA-850397D3129B}"/>
              </a:ext>
            </a:extLst>
          </p:cNvPr>
          <p:cNvCxnSpPr>
            <a:cxnSpLocks/>
            <a:stCxn id="109" idx="3"/>
            <a:endCxn id="113" idx="3"/>
          </p:cNvCxnSpPr>
          <p:nvPr/>
        </p:nvCxnSpPr>
        <p:spPr>
          <a:xfrm flipH="1">
            <a:off x="9787567" y="2213102"/>
            <a:ext cx="3807716" cy="3876530"/>
          </a:xfrm>
          <a:prstGeom prst="bentConnector3">
            <a:avLst>
              <a:gd name="adj1" fmla="val -2402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Connector: Elbow 202">
            <a:extLst>
              <a:ext uri="{FF2B5EF4-FFF2-40B4-BE49-F238E27FC236}">
                <a16:creationId xmlns:a16="http://schemas.microsoft.com/office/drawing/2014/main" id="{81B2DAAE-361D-E0C0-1865-465432ED6ADF}"/>
              </a:ext>
            </a:extLst>
          </p:cNvPr>
          <p:cNvCxnSpPr>
            <a:cxnSpLocks/>
            <a:stCxn id="111" idx="3"/>
            <a:endCxn id="113" idx="3"/>
          </p:cNvCxnSpPr>
          <p:nvPr/>
        </p:nvCxnSpPr>
        <p:spPr>
          <a:xfrm flipH="1">
            <a:off x="9787567" y="3966720"/>
            <a:ext cx="3807715" cy="2122912"/>
          </a:xfrm>
          <a:prstGeom prst="bentConnector3">
            <a:avLst>
              <a:gd name="adj1" fmla="val -2402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Connector: Elbow 205">
            <a:extLst>
              <a:ext uri="{FF2B5EF4-FFF2-40B4-BE49-F238E27FC236}">
                <a16:creationId xmlns:a16="http://schemas.microsoft.com/office/drawing/2014/main" id="{253AF05B-1993-5D8E-217C-102517117B16}"/>
              </a:ext>
            </a:extLst>
          </p:cNvPr>
          <p:cNvCxnSpPr>
            <a:cxnSpLocks/>
            <a:stCxn id="112" idx="3"/>
            <a:endCxn id="113" idx="3"/>
          </p:cNvCxnSpPr>
          <p:nvPr/>
        </p:nvCxnSpPr>
        <p:spPr>
          <a:xfrm flipH="1">
            <a:off x="9787567" y="4843529"/>
            <a:ext cx="3807714" cy="1246103"/>
          </a:xfrm>
          <a:prstGeom prst="bentConnector3">
            <a:avLst>
              <a:gd name="adj1" fmla="val -2402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225">
            <a:extLst>
              <a:ext uri="{FF2B5EF4-FFF2-40B4-BE49-F238E27FC236}">
                <a16:creationId xmlns:a16="http://schemas.microsoft.com/office/drawing/2014/main" id="{68981895-33B9-80E2-8533-CAD61C807233}"/>
              </a:ext>
            </a:extLst>
          </p:cNvPr>
          <p:cNvCxnSpPr>
            <a:cxnSpLocks/>
            <a:stCxn id="110" idx="3"/>
            <a:endCxn id="113" idx="3"/>
          </p:cNvCxnSpPr>
          <p:nvPr/>
        </p:nvCxnSpPr>
        <p:spPr>
          <a:xfrm flipH="1">
            <a:off x="9787567" y="3089911"/>
            <a:ext cx="3807716" cy="2999721"/>
          </a:xfrm>
          <a:prstGeom prst="bentConnector3">
            <a:avLst>
              <a:gd name="adj1" fmla="val -2402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6A1609A5-F225-6807-8698-E90C50418521}"/>
              </a:ext>
            </a:extLst>
          </p:cNvPr>
          <p:cNvCxnSpPr>
            <a:cxnSpLocks/>
            <a:stCxn id="113" idx="1"/>
            <a:endCxn id="187" idx="3"/>
          </p:cNvCxnSpPr>
          <p:nvPr/>
        </p:nvCxnSpPr>
        <p:spPr>
          <a:xfrm flipH="1" flipV="1">
            <a:off x="7709742" y="6084356"/>
            <a:ext cx="387034" cy="5276"/>
          </a:xfrm>
          <a:prstGeom prst="straightConnector1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2" name="Connector: Elbow 231">
            <a:extLst>
              <a:ext uri="{FF2B5EF4-FFF2-40B4-BE49-F238E27FC236}">
                <a16:creationId xmlns:a16="http://schemas.microsoft.com/office/drawing/2014/main" id="{09530750-7509-E8D0-1CEB-0BBAB5EAA2E4}"/>
              </a:ext>
            </a:extLst>
          </p:cNvPr>
          <p:cNvCxnSpPr>
            <a:cxnSpLocks/>
            <a:stCxn id="79" idx="3"/>
            <a:endCxn id="187" idx="3"/>
          </p:cNvCxnSpPr>
          <p:nvPr/>
        </p:nvCxnSpPr>
        <p:spPr>
          <a:xfrm flipH="1">
            <a:off x="7709742" y="4213846"/>
            <a:ext cx="172355" cy="1870510"/>
          </a:xfrm>
          <a:prstGeom prst="bentConnector3">
            <a:avLst>
              <a:gd name="adj1" fmla="val -31832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204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AAA2560-5F74-12E4-FAD6-6AD6C83DF710}"/>
              </a:ext>
            </a:extLst>
          </p:cNvPr>
          <p:cNvSpPr/>
          <p:nvPr/>
        </p:nvSpPr>
        <p:spPr>
          <a:xfrm>
            <a:off x="50800" y="3013632"/>
            <a:ext cx="1690791" cy="830735"/>
          </a:xfrm>
          <a:prstGeom prst="roundRect">
            <a:avLst/>
          </a:prstGeom>
          <a:solidFill>
            <a:srgbClr val="E3F2FD"/>
          </a:solidFill>
          <a:ln w="12700">
            <a:solidFill>
              <a:srgbClr val="4CAAF5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Processed Image</a:t>
            </a:r>
          </a:p>
          <a:p>
            <a:pPr algn="ctr"/>
            <a:endParaRPr lang="en-US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224 x 448 x 3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Deer jawbone image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3D2B48D-36F9-A82F-7A43-2A9A5FB95128}"/>
              </a:ext>
            </a:extLst>
          </p:cNvPr>
          <p:cNvGrpSpPr/>
          <p:nvPr/>
        </p:nvGrpSpPr>
        <p:grpSpPr>
          <a:xfrm>
            <a:off x="2130721" y="2451665"/>
            <a:ext cx="1690791" cy="1954670"/>
            <a:chOff x="2160492" y="3957917"/>
            <a:chExt cx="1550895" cy="179294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C1D619E-9B4F-8E41-EE3B-C45717616322}"/>
                </a:ext>
              </a:extLst>
            </p:cNvPr>
            <p:cNvSpPr/>
            <p:nvPr/>
          </p:nvSpPr>
          <p:spPr>
            <a:xfrm>
              <a:off x="2160492" y="3957917"/>
              <a:ext cx="1550895" cy="762000"/>
            </a:xfrm>
            <a:prstGeom prst="roundRect">
              <a:avLst/>
            </a:prstGeom>
            <a:solidFill>
              <a:srgbClr val="E3F2FD"/>
            </a:solidFill>
            <a:ln w="12700">
              <a:solidFill>
                <a:srgbClr val="4CAAF5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Original</a:t>
              </a:r>
            </a:p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image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AB2DA65-7FE7-E91B-4940-EA2E03E6987F}"/>
                </a:ext>
              </a:extLst>
            </p:cNvPr>
            <p:cNvSpPr/>
            <p:nvPr/>
          </p:nvSpPr>
          <p:spPr>
            <a:xfrm>
              <a:off x="2160492" y="4988858"/>
              <a:ext cx="1550895" cy="762000"/>
            </a:xfrm>
            <a:prstGeom prst="roundRect">
              <a:avLst/>
            </a:prstGeom>
            <a:solidFill>
              <a:srgbClr val="E3F2FD"/>
            </a:solidFill>
            <a:ln w="12700">
              <a:solidFill>
                <a:srgbClr val="4CAAF5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Horizontally</a:t>
              </a:r>
            </a:p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flipped image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D6383DD-C317-EEC8-AA9F-4E2C7B81DA60}"/>
              </a:ext>
            </a:extLst>
          </p:cNvPr>
          <p:cNvGrpSpPr/>
          <p:nvPr/>
        </p:nvGrpSpPr>
        <p:grpSpPr>
          <a:xfrm>
            <a:off x="4210643" y="1260014"/>
            <a:ext cx="1690792" cy="4337971"/>
            <a:chOff x="3980326" y="3570515"/>
            <a:chExt cx="1550896" cy="3979048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8FA099D-541E-0BDE-05E9-ED025FE1013F}"/>
                </a:ext>
              </a:extLst>
            </p:cNvPr>
            <p:cNvSpPr/>
            <p:nvPr/>
          </p:nvSpPr>
          <p:spPr>
            <a:xfrm>
              <a:off x="3980327" y="3570515"/>
              <a:ext cx="1550895" cy="762000"/>
            </a:xfrm>
            <a:prstGeom prst="roundRect">
              <a:avLst/>
            </a:prstGeom>
            <a:solidFill>
              <a:srgbClr val="E8F5E8"/>
            </a:solidFill>
            <a:ln w="12700">
              <a:solidFill>
                <a:srgbClr val="6ABD6E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Efficientet-B2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1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Fold 1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CV: 92.3%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4D2B8B0B-C9A4-2873-8B70-2DDA0C3F6BDE}"/>
                </a:ext>
              </a:extLst>
            </p:cNvPr>
            <p:cNvSpPr/>
            <p:nvPr/>
          </p:nvSpPr>
          <p:spPr>
            <a:xfrm>
              <a:off x="3980327" y="4374777"/>
              <a:ext cx="1550895" cy="762000"/>
            </a:xfrm>
            <a:prstGeom prst="roundRect">
              <a:avLst/>
            </a:prstGeom>
            <a:solidFill>
              <a:srgbClr val="E8F5E8"/>
            </a:solidFill>
            <a:ln w="12700">
              <a:solidFill>
                <a:srgbClr val="6ABD6E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EfficientNet-B0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2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Fold 2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CV: 87.2%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EACDDD5B-61B2-017F-4C5C-04F166322803}"/>
                </a:ext>
              </a:extLst>
            </p:cNvPr>
            <p:cNvSpPr/>
            <p:nvPr/>
          </p:nvSpPr>
          <p:spPr>
            <a:xfrm>
              <a:off x="3980327" y="5179039"/>
              <a:ext cx="1550895" cy="762000"/>
            </a:xfrm>
            <a:prstGeom prst="roundRect">
              <a:avLst/>
            </a:prstGeom>
            <a:solidFill>
              <a:srgbClr val="E8F5E8"/>
            </a:solidFill>
            <a:ln w="12700">
              <a:solidFill>
                <a:srgbClr val="6ABD6E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EfficientNet-B0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3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Fold 3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CV: 94.9%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4C0428B7-2E8D-078A-0A3B-2795E62A0F93}"/>
                </a:ext>
              </a:extLst>
            </p:cNvPr>
            <p:cNvSpPr/>
            <p:nvPr/>
          </p:nvSpPr>
          <p:spPr>
            <a:xfrm>
              <a:off x="3980326" y="5983301"/>
              <a:ext cx="1550895" cy="762000"/>
            </a:xfrm>
            <a:prstGeom prst="roundRect">
              <a:avLst/>
            </a:prstGeom>
            <a:solidFill>
              <a:srgbClr val="E8F5E8"/>
            </a:solidFill>
            <a:ln w="12700">
              <a:solidFill>
                <a:srgbClr val="6ABD6E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EfficientNet-B2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4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Fold 4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CV: 89.7%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C7232C5-997C-F780-FAA2-FC398C95409E}"/>
                </a:ext>
              </a:extLst>
            </p:cNvPr>
            <p:cNvSpPr/>
            <p:nvPr/>
          </p:nvSpPr>
          <p:spPr>
            <a:xfrm>
              <a:off x="3980326" y="6787563"/>
              <a:ext cx="1550895" cy="762000"/>
            </a:xfrm>
            <a:prstGeom prst="roundRect">
              <a:avLst/>
            </a:prstGeom>
            <a:solidFill>
              <a:srgbClr val="E8F5E8"/>
            </a:solidFill>
            <a:ln w="12700">
              <a:solidFill>
                <a:srgbClr val="6ABD6E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EfficientNet-B0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5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Fold 5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CV: 89.5%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008436C-FE4F-7F77-5A9F-B0CFAF481685}"/>
              </a:ext>
            </a:extLst>
          </p:cNvPr>
          <p:cNvGrpSpPr/>
          <p:nvPr/>
        </p:nvGrpSpPr>
        <p:grpSpPr>
          <a:xfrm>
            <a:off x="6290565" y="1260014"/>
            <a:ext cx="1690792" cy="4337971"/>
            <a:chOff x="5791897" y="3570515"/>
            <a:chExt cx="1550896" cy="3979048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D93CC084-56F9-61DD-D2D3-70142207927E}"/>
                </a:ext>
              </a:extLst>
            </p:cNvPr>
            <p:cNvSpPr/>
            <p:nvPr/>
          </p:nvSpPr>
          <p:spPr>
            <a:xfrm>
              <a:off x="5791898" y="3570515"/>
              <a:ext cx="1550895" cy="762000"/>
            </a:xfrm>
            <a:prstGeom prst="roundRect">
              <a:avLst/>
            </a:prstGeom>
            <a:solidFill>
              <a:srgbClr val="FFF3E0"/>
            </a:solidFill>
            <a:ln w="12700">
              <a:solidFill>
                <a:srgbClr val="F9C57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1 TTA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(Original + Flip) </a:t>
              </a:r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 Avg. prediction</a:t>
              </a:r>
              <a:endPara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BA69268B-BF47-12F4-25A1-92B52A7FFB30}"/>
                </a:ext>
              </a:extLst>
            </p:cNvPr>
            <p:cNvSpPr/>
            <p:nvPr/>
          </p:nvSpPr>
          <p:spPr>
            <a:xfrm>
              <a:off x="5791898" y="4374777"/>
              <a:ext cx="1550895" cy="762000"/>
            </a:xfrm>
            <a:prstGeom prst="roundRect">
              <a:avLst/>
            </a:prstGeom>
            <a:solidFill>
              <a:srgbClr val="FFF3E0"/>
            </a:solidFill>
            <a:ln w="12700">
              <a:solidFill>
                <a:srgbClr val="F9C57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2 TTA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(Original + Flip) </a:t>
              </a:r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 Avg. prediction</a:t>
              </a:r>
              <a:endPara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9A75197E-7F6F-41AF-C4CE-BD0D6927F628}"/>
                </a:ext>
              </a:extLst>
            </p:cNvPr>
            <p:cNvSpPr/>
            <p:nvPr/>
          </p:nvSpPr>
          <p:spPr>
            <a:xfrm>
              <a:off x="5791898" y="5179039"/>
              <a:ext cx="1550895" cy="762000"/>
            </a:xfrm>
            <a:prstGeom prst="roundRect">
              <a:avLst/>
            </a:prstGeom>
            <a:solidFill>
              <a:srgbClr val="FFF3E0"/>
            </a:solidFill>
            <a:ln w="12700">
              <a:solidFill>
                <a:srgbClr val="F9C57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3 TTA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(Original + Flip) </a:t>
              </a:r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 Avg. prediction</a:t>
              </a:r>
              <a:endPara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6B793C4-D0B3-B4C7-5FCA-9F09D7FBCE4C}"/>
                </a:ext>
              </a:extLst>
            </p:cNvPr>
            <p:cNvSpPr/>
            <p:nvPr/>
          </p:nvSpPr>
          <p:spPr>
            <a:xfrm>
              <a:off x="5791897" y="5983301"/>
              <a:ext cx="1550895" cy="762000"/>
            </a:xfrm>
            <a:prstGeom prst="roundRect">
              <a:avLst/>
            </a:prstGeom>
            <a:solidFill>
              <a:srgbClr val="FFF3E0"/>
            </a:solidFill>
            <a:ln w="12700">
              <a:solidFill>
                <a:srgbClr val="F9C57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4 TTA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(Original + Flip) </a:t>
              </a:r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 Avg. prediction</a:t>
              </a:r>
              <a:endPara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B60538B4-12B5-903B-CF77-A55C057248E7}"/>
                </a:ext>
              </a:extLst>
            </p:cNvPr>
            <p:cNvSpPr/>
            <p:nvPr/>
          </p:nvSpPr>
          <p:spPr>
            <a:xfrm>
              <a:off x="5791897" y="6787563"/>
              <a:ext cx="1550895" cy="762000"/>
            </a:xfrm>
            <a:prstGeom prst="roundRect">
              <a:avLst/>
            </a:prstGeom>
            <a:solidFill>
              <a:srgbClr val="FFF3E0"/>
            </a:solidFill>
            <a:ln w="12700">
              <a:solidFill>
                <a:srgbClr val="F9C57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 5 TTA</a:t>
              </a:r>
            </a:p>
            <a:p>
              <a:pPr algn="ctr"/>
              <a:endPara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(Original + Flip) </a:t>
              </a:r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Wingdings" panose="05000000000000000000" pitchFamily="2" charset="2"/>
                </a:rPr>
                <a:t> Avg. prediction</a:t>
              </a:r>
              <a:endPara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F9A0DA0-B8B5-36B9-5E38-184CC418253E}"/>
              </a:ext>
            </a:extLst>
          </p:cNvPr>
          <p:cNvSpPr/>
          <p:nvPr/>
        </p:nvSpPr>
        <p:spPr>
          <a:xfrm>
            <a:off x="8370488" y="3013632"/>
            <a:ext cx="1690791" cy="830735"/>
          </a:xfrm>
          <a:prstGeom prst="roundRect">
            <a:avLst/>
          </a:prstGeom>
          <a:solidFill>
            <a:srgbClr val="F3E5F5"/>
          </a:solidFill>
          <a:ln w="12700">
            <a:solidFill>
              <a:srgbClr val="AA49BA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Ensemble Aggregation</a:t>
            </a:r>
          </a:p>
          <a:p>
            <a:pPr algn="ctr"/>
            <a:endParaRPr lang="en-US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Weighted average of 5 TTA predictions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323DF2C-3103-F4A6-13E8-875EFFA2FD16}"/>
              </a:ext>
            </a:extLst>
          </p:cNvPr>
          <p:cNvSpPr/>
          <p:nvPr/>
        </p:nvSpPr>
        <p:spPr>
          <a:xfrm>
            <a:off x="10450409" y="3013632"/>
            <a:ext cx="1690791" cy="830735"/>
          </a:xfrm>
          <a:prstGeom prst="roundRect">
            <a:avLst/>
          </a:prstGeom>
          <a:solidFill>
            <a:srgbClr val="FFEBEE"/>
          </a:solidFill>
          <a:ln w="12700">
            <a:solidFill>
              <a:srgbClr val="F44336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Prediction</a:t>
            </a:r>
          </a:p>
          <a:p>
            <a:pPr algn="ctr"/>
            <a:endParaRPr lang="en-US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 Class &amp; Confidence Score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844BFB20-F4DA-4230-EC09-6F63F170CA5A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10061279" y="3429000"/>
            <a:ext cx="38913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BE8B56F-E3BB-7E8D-4DDE-4AAF12B32B03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>
            <a:off x="5901435" y="1675381"/>
            <a:ext cx="3891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3385EE7B-FD68-B3E1-5EAA-6BA9C2B0C8F6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5901435" y="2552190"/>
            <a:ext cx="3891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7F42E5F3-BEAD-15A8-2D37-2043B32BFF05}"/>
              </a:ext>
            </a:extLst>
          </p:cNvPr>
          <p:cNvCxnSpPr>
            <a:cxnSpLocks/>
            <a:stCxn id="10" idx="3"/>
            <a:endCxn id="15" idx="1"/>
          </p:cNvCxnSpPr>
          <p:nvPr/>
        </p:nvCxnSpPr>
        <p:spPr>
          <a:xfrm>
            <a:off x="5901435" y="3429000"/>
            <a:ext cx="3891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D0D2EC9F-97B5-5766-D2C0-76E93C832A3C}"/>
              </a:ext>
            </a:extLst>
          </p:cNvPr>
          <p:cNvCxnSpPr>
            <a:cxnSpLocks/>
            <a:stCxn id="11" idx="3"/>
            <a:endCxn id="16" idx="1"/>
          </p:cNvCxnSpPr>
          <p:nvPr/>
        </p:nvCxnSpPr>
        <p:spPr>
          <a:xfrm>
            <a:off x="5901434" y="4305809"/>
            <a:ext cx="3891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F424253-828F-180B-5183-96E5F007EABC}"/>
              </a:ext>
            </a:extLst>
          </p:cNvPr>
          <p:cNvCxnSpPr>
            <a:cxnSpLocks/>
            <a:stCxn id="12" idx="3"/>
            <a:endCxn id="17" idx="1"/>
          </p:cNvCxnSpPr>
          <p:nvPr/>
        </p:nvCxnSpPr>
        <p:spPr>
          <a:xfrm>
            <a:off x="5901434" y="5182618"/>
            <a:ext cx="3891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0038D106-C02C-F79E-6FA9-F42A2413B29E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1741591" y="2867033"/>
            <a:ext cx="389130" cy="561967"/>
          </a:xfrm>
          <a:prstGeom prst="bentConnector3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Connector: Elbow 96">
            <a:extLst>
              <a:ext uri="{FF2B5EF4-FFF2-40B4-BE49-F238E27FC236}">
                <a16:creationId xmlns:a16="http://schemas.microsoft.com/office/drawing/2014/main" id="{B85D9193-C431-5EFF-DA46-855AA37F3B81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1741591" y="3429000"/>
            <a:ext cx="389130" cy="561968"/>
          </a:xfrm>
          <a:prstGeom prst="bentConnector3">
            <a:avLst/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onnector: Elbow 99">
            <a:extLst>
              <a:ext uri="{FF2B5EF4-FFF2-40B4-BE49-F238E27FC236}">
                <a16:creationId xmlns:a16="http://schemas.microsoft.com/office/drawing/2014/main" id="{1086FA10-8AF9-627D-C039-CC0BBA741EA3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 flipV="1">
            <a:off x="3821512" y="1675382"/>
            <a:ext cx="389132" cy="1191651"/>
          </a:xfrm>
          <a:prstGeom prst="bentConnector3">
            <a:avLst>
              <a:gd name="adj1" fmla="val 68358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Connector: Elbow 102">
            <a:extLst>
              <a:ext uri="{FF2B5EF4-FFF2-40B4-BE49-F238E27FC236}">
                <a16:creationId xmlns:a16="http://schemas.microsoft.com/office/drawing/2014/main" id="{F014BCC6-4D4E-E718-0676-78F0B49C1EC8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 flipV="1">
            <a:off x="3821512" y="2552191"/>
            <a:ext cx="389132" cy="314842"/>
          </a:xfrm>
          <a:prstGeom prst="bentConnector3">
            <a:avLst>
              <a:gd name="adj1" fmla="val 68358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Elbow 105">
            <a:extLst>
              <a:ext uri="{FF2B5EF4-FFF2-40B4-BE49-F238E27FC236}">
                <a16:creationId xmlns:a16="http://schemas.microsoft.com/office/drawing/2014/main" id="{034EB5BD-B92B-E54D-7A7F-158F8BFFBEDB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3821512" y="2867033"/>
            <a:ext cx="389132" cy="561967"/>
          </a:xfrm>
          <a:prstGeom prst="bentConnector3">
            <a:avLst>
              <a:gd name="adj1" fmla="val 68358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Connector: Elbow 108">
            <a:extLst>
              <a:ext uri="{FF2B5EF4-FFF2-40B4-BE49-F238E27FC236}">
                <a16:creationId xmlns:a16="http://schemas.microsoft.com/office/drawing/2014/main" id="{5F45A2D2-3F0D-7D33-80BA-354794E21578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3821512" y="2867033"/>
            <a:ext cx="389131" cy="1438776"/>
          </a:xfrm>
          <a:prstGeom prst="bentConnector3">
            <a:avLst>
              <a:gd name="adj1" fmla="val 68358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Connector: Elbow 111">
            <a:extLst>
              <a:ext uri="{FF2B5EF4-FFF2-40B4-BE49-F238E27FC236}">
                <a16:creationId xmlns:a16="http://schemas.microsoft.com/office/drawing/2014/main" id="{A742C026-B9C3-D2A8-3239-913A9C95C5BC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>
            <a:off x="3821512" y="2867033"/>
            <a:ext cx="389131" cy="2315585"/>
          </a:xfrm>
          <a:prstGeom prst="bentConnector3">
            <a:avLst>
              <a:gd name="adj1" fmla="val 68358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Connector: Elbow 119">
            <a:extLst>
              <a:ext uri="{FF2B5EF4-FFF2-40B4-BE49-F238E27FC236}">
                <a16:creationId xmlns:a16="http://schemas.microsoft.com/office/drawing/2014/main" id="{897A7460-9D1C-0B33-9585-0059E8D50F12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3821512" y="1675382"/>
            <a:ext cx="389132" cy="2315586"/>
          </a:xfrm>
          <a:prstGeom prst="bentConnector3">
            <a:avLst>
              <a:gd name="adj1" fmla="val 38985"/>
            </a:avLst>
          </a:prstGeom>
          <a:ln w="19050">
            <a:solidFill>
              <a:schemeClr val="bg1">
                <a:lumMod val="65000"/>
              </a:schemeClr>
            </a:solidFill>
            <a:prstDash val="dashDot"/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Connector: Elbow 123">
            <a:extLst>
              <a:ext uri="{FF2B5EF4-FFF2-40B4-BE49-F238E27FC236}">
                <a16:creationId xmlns:a16="http://schemas.microsoft.com/office/drawing/2014/main" id="{CBD6223A-C7B9-0FA9-D8A9-5E0FE6AE52DA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3821512" y="2552191"/>
            <a:ext cx="389132" cy="1438777"/>
          </a:xfrm>
          <a:prstGeom prst="bentConnector3">
            <a:avLst>
              <a:gd name="adj1" fmla="val 38985"/>
            </a:avLst>
          </a:prstGeom>
          <a:ln w="19050">
            <a:solidFill>
              <a:schemeClr val="bg1">
                <a:lumMod val="65000"/>
              </a:schemeClr>
            </a:solidFill>
            <a:prstDash val="dashDot"/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Connector: Elbow 127">
            <a:extLst>
              <a:ext uri="{FF2B5EF4-FFF2-40B4-BE49-F238E27FC236}">
                <a16:creationId xmlns:a16="http://schemas.microsoft.com/office/drawing/2014/main" id="{9E4CB334-231B-3F76-073D-1D9442AA55D6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 flipV="1">
            <a:off x="3821512" y="3429000"/>
            <a:ext cx="389132" cy="561968"/>
          </a:xfrm>
          <a:prstGeom prst="bentConnector3">
            <a:avLst>
              <a:gd name="adj1" fmla="val 38985"/>
            </a:avLst>
          </a:prstGeom>
          <a:ln w="19050">
            <a:solidFill>
              <a:schemeClr val="bg1">
                <a:lumMod val="65000"/>
              </a:schemeClr>
            </a:solidFill>
            <a:prstDash val="dashDot"/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Connector: Elbow 131">
            <a:extLst>
              <a:ext uri="{FF2B5EF4-FFF2-40B4-BE49-F238E27FC236}">
                <a16:creationId xmlns:a16="http://schemas.microsoft.com/office/drawing/2014/main" id="{2D224E60-983E-2676-EBE1-E6A49DE7C641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>
            <a:off x="3821512" y="3990968"/>
            <a:ext cx="389131" cy="314841"/>
          </a:xfrm>
          <a:prstGeom prst="bentConnector3">
            <a:avLst>
              <a:gd name="adj1" fmla="val 38985"/>
            </a:avLst>
          </a:prstGeom>
          <a:ln w="19050">
            <a:solidFill>
              <a:schemeClr val="bg1">
                <a:lumMod val="65000"/>
              </a:schemeClr>
            </a:solidFill>
            <a:prstDash val="dashDot"/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Connector: Elbow 136">
            <a:extLst>
              <a:ext uri="{FF2B5EF4-FFF2-40B4-BE49-F238E27FC236}">
                <a16:creationId xmlns:a16="http://schemas.microsoft.com/office/drawing/2014/main" id="{392CFDC1-3501-F923-B294-EE937E59BCC1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3821512" y="3990968"/>
            <a:ext cx="389131" cy="1191650"/>
          </a:xfrm>
          <a:prstGeom prst="bentConnector3">
            <a:avLst>
              <a:gd name="adj1" fmla="val 38985"/>
            </a:avLst>
          </a:prstGeom>
          <a:ln w="19050">
            <a:solidFill>
              <a:schemeClr val="bg1">
                <a:lumMod val="65000"/>
              </a:schemeClr>
            </a:solidFill>
            <a:prstDash val="dashDot"/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Connector: Elbow 142">
            <a:extLst>
              <a:ext uri="{FF2B5EF4-FFF2-40B4-BE49-F238E27FC236}">
                <a16:creationId xmlns:a16="http://schemas.microsoft.com/office/drawing/2014/main" id="{3A518A55-A88F-0581-0126-1E42C6BE66D3}"/>
              </a:ext>
            </a:extLst>
          </p:cNvPr>
          <p:cNvCxnSpPr>
            <a:cxnSpLocks/>
            <a:stCxn id="13" idx="3"/>
            <a:endCxn id="18" idx="1"/>
          </p:cNvCxnSpPr>
          <p:nvPr/>
        </p:nvCxnSpPr>
        <p:spPr>
          <a:xfrm>
            <a:off x="7981357" y="1675382"/>
            <a:ext cx="389131" cy="1753618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Connector: Elbow 145">
            <a:extLst>
              <a:ext uri="{FF2B5EF4-FFF2-40B4-BE49-F238E27FC236}">
                <a16:creationId xmlns:a16="http://schemas.microsoft.com/office/drawing/2014/main" id="{8BCB1EC0-D84F-1EF2-E9AC-36FF2070BDAC}"/>
              </a:ext>
            </a:extLst>
          </p:cNvPr>
          <p:cNvCxnSpPr>
            <a:cxnSpLocks/>
            <a:stCxn id="14" idx="3"/>
            <a:endCxn id="18" idx="1"/>
          </p:cNvCxnSpPr>
          <p:nvPr/>
        </p:nvCxnSpPr>
        <p:spPr>
          <a:xfrm>
            <a:off x="7981357" y="2552191"/>
            <a:ext cx="389131" cy="87680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Connector: Elbow 148">
            <a:extLst>
              <a:ext uri="{FF2B5EF4-FFF2-40B4-BE49-F238E27FC236}">
                <a16:creationId xmlns:a16="http://schemas.microsoft.com/office/drawing/2014/main" id="{7ADD68C5-40A0-C849-FE96-0C7986CBC76B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 flipV="1">
            <a:off x="7981356" y="3429000"/>
            <a:ext cx="389132" cy="87680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Connector: Elbow 151">
            <a:extLst>
              <a:ext uri="{FF2B5EF4-FFF2-40B4-BE49-F238E27FC236}">
                <a16:creationId xmlns:a16="http://schemas.microsoft.com/office/drawing/2014/main" id="{70850515-C6F4-19AB-AA53-2C6FF842E7D6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 flipV="1">
            <a:off x="7981356" y="3429000"/>
            <a:ext cx="389132" cy="1753618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headEnd w="lg" len="med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40C25006-1AE9-F58E-230C-5326832F3B79}"/>
              </a:ext>
            </a:extLst>
          </p:cNvPr>
          <p:cNvCxnSpPr>
            <a:cxnSpLocks/>
            <a:stCxn id="15" idx="3"/>
            <a:endCxn id="18" idx="1"/>
          </p:cNvCxnSpPr>
          <p:nvPr/>
        </p:nvCxnSpPr>
        <p:spPr>
          <a:xfrm>
            <a:off x="7981357" y="3429000"/>
            <a:ext cx="38913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011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0563E5B-B25E-A77B-F5BC-FED4A7331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926" y="3547872"/>
            <a:ext cx="10202699" cy="2857899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C80807A4-A46F-AA5A-FE75-00976349017D}"/>
              </a:ext>
            </a:extLst>
          </p:cNvPr>
          <p:cNvGrpSpPr/>
          <p:nvPr/>
        </p:nvGrpSpPr>
        <p:grpSpPr>
          <a:xfrm>
            <a:off x="2614997" y="549181"/>
            <a:ext cx="6962006" cy="1749079"/>
            <a:chOff x="1181615" y="4454431"/>
            <a:chExt cx="6962006" cy="1749079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DAF3D51-CE64-3CF9-B1E0-5A6BC200D6D5}"/>
                </a:ext>
              </a:extLst>
            </p:cNvPr>
            <p:cNvGrpSpPr/>
            <p:nvPr/>
          </p:nvGrpSpPr>
          <p:grpSpPr>
            <a:xfrm>
              <a:off x="1181615" y="4454431"/>
              <a:ext cx="6962006" cy="1331998"/>
              <a:chOff x="2534011" y="4013950"/>
              <a:chExt cx="6962006" cy="1331998"/>
            </a:xfrm>
          </p:grpSpPr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435CABC8-283C-2CA8-8708-C2266DEF8018}"/>
                  </a:ext>
                </a:extLst>
              </p:cNvPr>
              <p:cNvSpPr/>
              <p:nvPr/>
            </p:nvSpPr>
            <p:spPr>
              <a:xfrm>
                <a:off x="2534011" y="4013950"/>
                <a:ext cx="1190378" cy="567404"/>
              </a:xfrm>
              <a:prstGeom prst="roundRect">
                <a:avLst/>
              </a:prstGeom>
              <a:solidFill>
                <a:srgbClr val="E3F2FD"/>
              </a:solidFill>
              <a:ln w="12700">
                <a:solidFill>
                  <a:srgbClr val="4CAAF5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Input</a:t>
                </a:r>
              </a:p>
              <a:p>
                <a:pPr algn="ctr"/>
                <a:endParaRPr lang="en-US" sz="9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RGB Image</a:t>
                </a:r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63AFAD7B-A4DD-9B1B-7BB3-FA8AA16B1E35}"/>
                  </a:ext>
                </a:extLst>
              </p:cNvPr>
              <p:cNvSpPr/>
              <p:nvPr/>
            </p:nvSpPr>
            <p:spPr>
              <a:xfrm>
                <a:off x="3973743" y="4013950"/>
                <a:ext cx="1190378" cy="567404"/>
              </a:xfrm>
              <a:prstGeom prst="roundRect">
                <a:avLst/>
              </a:prstGeom>
              <a:solidFill>
                <a:srgbClr val="FF0000">
                  <a:alpha val="16000"/>
                </a:srgbClr>
              </a:solidFill>
              <a:ln w="12700">
                <a:solidFill>
                  <a:srgbClr val="FF000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Stem Conv</a:t>
                </a:r>
              </a:p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3x3 convolution, stride=2</a:t>
                </a:r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48A99FB6-EBA4-ECD1-0B66-010163CC1AED}"/>
                  </a:ext>
                </a:extLst>
              </p:cNvPr>
              <p:cNvSpPr/>
              <p:nvPr/>
            </p:nvSpPr>
            <p:spPr>
              <a:xfrm>
                <a:off x="5413475" y="4013950"/>
                <a:ext cx="1190378" cy="567404"/>
              </a:xfrm>
              <a:prstGeom prst="roundRect">
                <a:avLst/>
              </a:prstGeom>
              <a:solidFill>
                <a:srgbClr val="FF0000">
                  <a:alpha val="16000"/>
                </a:srgbClr>
              </a:solidFill>
              <a:ln w="12700">
                <a:solidFill>
                  <a:srgbClr val="FF000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Block 0</a:t>
                </a:r>
              </a:p>
              <a:p>
                <a:pPr algn="ctr"/>
                <a:endParaRPr lang="en-US" sz="9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MBConv1</a:t>
                </a:r>
              </a:p>
            </p:txBody>
          </p: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E8DC6E08-807C-AB46-B4FC-F48535EDC543}"/>
                  </a:ext>
                </a:extLst>
              </p:cNvPr>
              <p:cNvSpPr/>
              <p:nvPr/>
            </p:nvSpPr>
            <p:spPr>
              <a:xfrm>
                <a:off x="6853207" y="4013950"/>
                <a:ext cx="1190378" cy="567404"/>
              </a:xfrm>
              <a:prstGeom prst="roundRect">
                <a:avLst/>
              </a:prstGeom>
              <a:solidFill>
                <a:srgbClr val="FF0000">
                  <a:alpha val="16000"/>
                </a:srgbClr>
              </a:solidFill>
              <a:ln w="12700">
                <a:solidFill>
                  <a:srgbClr val="FF000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Block 1</a:t>
                </a:r>
              </a:p>
              <a:p>
                <a:pPr algn="ctr"/>
                <a:endParaRPr lang="en-US" sz="9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MBConv6</a:t>
                </a:r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0778F658-F204-7992-E58E-26482D5754A8}"/>
                  </a:ext>
                </a:extLst>
              </p:cNvPr>
              <p:cNvSpPr/>
              <p:nvPr/>
            </p:nvSpPr>
            <p:spPr>
              <a:xfrm>
                <a:off x="8292939" y="4013950"/>
                <a:ext cx="1190378" cy="567404"/>
              </a:xfrm>
              <a:prstGeom prst="roundRect">
                <a:avLst/>
              </a:prstGeom>
              <a:solidFill>
                <a:srgbClr val="FF0000">
                  <a:alpha val="16000"/>
                </a:srgbClr>
              </a:solidFill>
              <a:ln w="12700">
                <a:solidFill>
                  <a:srgbClr val="FF000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Block 2</a:t>
                </a:r>
              </a:p>
              <a:p>
                <a:pPr algn="ctr"/>
                <a:endParaRPr lang="en-US" sz="9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MBConv6</a:t>
                </a:r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2E798380-4FA5-EB57-0DD7-134D3A56BE75}"/>
                  </a:ext>
                </a:extLst>
              </p:cNvPr>
              <p:cNvSpPr/>
              <p:nvPr/>
            </p:nvSpPr>
            <p:spPr>
              <a:xfrm>
                <a:off x="8292939" y="4778544"/>
                <a:ext cx="1190378" cy="567404"/>
              </a:xfrm>
              <a:prstGeom prst="roundRect">
                <a:avLst/>
              </a:prstGeom>
              <a:solidFill>
                <a:srgbClr val="00B050">
                  <a:alpha val="15000"/>
                </a:srgbClr>
              </a:solidFill>
              <a:ln w="12700">
                <a:solidFill>
                  <a:srgbClr val="00B050">
                    <a:alpha val="98000"/>
                  </a:srgb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Block 3</a:t>
                </a:r>
              </a:p>
              <a:p>
                <a:pPr algn="ctr"/>
                <a:endParaRPr lang="en-US" sz="9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MBConv6</a:t>
                </a:r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A0C1A82E-BFE7-B1CA-6416-68CD5128198A}"/>
                  </a:ext>
                </a:extLst>
              </p:cNvPr>
              <p:cNvSpPr/>
              <p:nvPr/>
            </p:nvSpPr>
            <p:spPr>
              <a:xfrm>
                <a:off x="6853207" y="4778544"/>
                <a:ext cx="1190378" cy="567404"/>
              </a:xfrm>
              <a:prstGeom prst="roundRect">
                <a:avLst/>
              </a:prstGeom>
              <a:solidFill>
                <a:srgbClr val="00B050">
                  <a:alpha val="15000"/>
                </a:srgbClr>
              </a:solidFill>
              <a:ln w="12700">
                <a:solidFill>
                  <a:srgbClr val="00B050">
                    <a:alpha val="98000"/>
                  </a:srgb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Block 4</a:t>
                </a:r>
              </a:p>
              <a:p>
                <a:pPr algn="ctr"/>
                <a:endParaRPr lang="en-US" sz="9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MBConv6</a:t>
                </a:r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B26EFA58-E18D-AD57-7443-3B22BACE37E4}"/>
                  </a:ext>
                </a:extLst>
              </p:cNvPr>
              <p:cNvSpPr/>
              <p:nvPr/>
            </p:nvSpPr>
            <p:spPr>
              <a:xfrm>
                <a:off x="5413475" y="4778544"/>
                <a:ext cx="1190378" cy="567404"/>
              </a:xfrm>
              <a:prstGeom prst="roundRect">
                <a:avLst/>
              </a:prstGeom>
              <a:solidFill>
                <a:srgbClr val="00B050">
                  <a:alpha val="15000"/>
                </a:srgbClr>
              </a:solidFill>
              <a:ln w="12700">
                <a:solidFill>
                  <a:srgbClr val="00B050">
                    <a:alpha val="98000"/>
                  </a:srgb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Block 5</a:t>
                </a:r>
              </a:p>
              <a:p>
                <a:pPr algn="ctr"/>
                <a:endParaRPr lang="en-US" sz="9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MBConv6</a:t>
                </a:r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4F809668-49A3-8F03-F9BE-0CFBC8A5A16B}"/>
                  </a:ext>
                </a:extLst>
              </p:cNvPr>
              <p:cNvSpPr/>
              <p:nvPr/>
            </p:nvSpPr>
            <p:spPr>
              <a:xfrm>
                <a:off x="3973743" y="4778544"/>
                <a:ext cx="1190378" cy="567404"/>
              </a:xfrm>
              <a:prstGeom prst="roundRect">
                <a:avLst/>
              </a:prstGeom>
              <a:solidFill>
                <a:srgbClr val="00B050">
                  <a:alpha val="15000"/>
                </a:srgbClr>
              </a:solidFill>
              <a:ln w="12700">
                <a:solidFill>
                  <a:srgbClr val="00B050">
                    <a:alpha val="98000"/>
                  </a:srgb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Block 6</a:t>
                </a:r>
              </a:p>
              <a:p>
                <a:pPr algn="ctr"/>
                <a:endParaRPr lang="en-US" sz="9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MBConv6</a:t>
                </a:r>
              </a:p>
            </p:txBody>
          </p:sp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C7FF722E-BB49-824C-AB3B-785BB2051287}"/>
                  </a:ext>
                </a:extLst>
              </p:cNvPr>
              <p:cNvSpPr/>
              <p:nvPr/>
            </p:nvSpPr>
            <p:spPr>
              <a:xfrm>
                <a:off x="2534011" y="4778544"/>
                <a:ext cx="1190378" cy="567404"/>
              </a:xfrm>
              <a:prstGeom prst="roundRect">
                <a:avLst/>
              </a:prstGeom>
              <a:solidFill>
                <a:srgbClr val="00B050">
                  <a:alpha val="15000"/>
                </a:srgbClr>
              </a:solidFill>
              <a:ln w="12700">
                <a:solidFill>
                  <a:srgbClr val="00B050">
                    <a:alpha val="98000"/>
                  </a:srgb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Head + Classifier</a:t>
                </a:r>
              </a:p>
              <a:p>
                <a:pPr algn="ctr"/>
                <a:endParaRPr lang="en-US" sz="9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Conv + GAP + FC</a:t>
                </a:r>
              </a:p>
            </p:txBody>
          </p:sp>
          <p:cxnSp>
            <p:nvCxnSpPr>
              <p:cNvPr id="31" name="Connector: Elbow 30">
                <a:extLst>
                  <a:ext uri="{FF2B5EF4-FFF2-40B4-BE49-F238E27FC236}">
                    <a16:creationId xmlns:a16="http://schemas.microsoft.com/office/drawing/2014/main" id="{2590B7C2-8799-6EF8-E9CC-89A5B88E36AA}"/>
                  </a:ext>
                </a:extLst>
              </p:cNvPr>
              <p:cNvCxnSpPr>
                <a:stCxn id="23" idx="3"/>
                <a:endCxn id="24" idx="3"/>
              </p:cNvCxnSpPr>
              <p:nvPr/>
            </p:nvCxnSpPr>
            <p:spPr>
              <a:xfrm>
                <a:off x="9483317" y="4297652"/>
                <a:ext cx="12700" cy="764594"/>
              </a:xfrm>
              <a:prstGeom prst="bentConnector3">
                <a:avLst>
                  <a:gd name="adj1" fmla="val 952937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A0A50B8C-3EE5-1EB0-9C9C-DAC9B8B1BC96}"/>
                  </a:ext>
                </a:extLst>
              </p:cNvPr>
              <p:cNvCxnSpPr>
                <a:stCxn id="19" idx="3"/>
                <a:endCxn id="20" idx="1"/>
              </p:cNvCxnSpPr>
              <p:nvPr/>
            </p:nvCxnSpPr>
            <p:spPr>
              <a:xfrm>
                <a:off x="3724389" y="4297652"/>
                <a:ext cx="24935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3800C901-9D5B-FE35-EC95-7E786BA681A0}"/>
                  </a:ext>
                </a:extLst>
              </p:cNvPr>
              <p:cNvCxnSpPr>
                <a:cxnSpLocks/>
                <a:stCxn id="20" idx="3"/>
                <a:endCxn id="21" idx="1"/>
              </p:cNvCxnSpPr>
              <p:nvPr/>
            </p:nvCxnSpPr>
            <p:spPr>
              <a:xfrm>
                <a:off x="5164121" y="4297652"/>
                <a:ext cx="24935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28CCC475-783E-35A0-8051-305D4C627892}"/>
                  </a:ext>
                </a:extLst>
              </p:cNvPr>
              <p:cNvCxnSpPr>
                <a:cxnSpLocks/>
                <a:stCxn id="21" idx="3"/>
                <a:endCxn id="22" idx="1"/>
              </p:cNvCxnSpPr>
              <p:nvPr/>
            </p:nvCxnSpPr>
            <p:spPr>
              <a:xfrm>
                <a:off x="6603853" y="4297652"/>
                <a:ext cx="24935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43C6231-B235-159D-86DC-5AE1C07B0F26}"/>
                  </a:ext>
                </a:extLst>
              </p:cNvPr>
              <p:cNvCxnSpPr>
                <a:cxnSpLocks/>
                <a:stCxn id="22" idx="3"/>
                <a:endCxn id="23" idx="1"/>
              </p:cNvCxnSpPr>
              <p:nvPr/>
            </p:nvCxnSpPr>
            <p:spPr>
              <a:xfrm>
                <a:off x="8043585" y="4297652"/>
                <a:ext cx="24935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08EE8D63-FBA1-E2ED-1326-7BF6DD4772F4}"/>
                  </a:ext>
                </a:extLst>
              </p:cNvPr>
              <p:cNvCxnSpPr>
                <a:cxnSpLocks/>
                <a:stCxn id="24" idx="1"/>
                <a:endCxn id="25" idx="3"/>
              </p:cNvCxnSpPr>
              <p:nvPr/>
            </p:nvCxnSpPr>
            <p:spPr>
              <a:xfrm flipH="1">
                <a:off x="8043585" y="5062246"/>
                <a:ext cx="24935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47B64413-FAEB-908C-EA64-A7A684DF8185}"/>
                  </a:ext>
                </a:extLst>
              </p:cNvPr>
              <p:cNvCxnSpPr>
                <a:cxnSpLocks/>
                <a:stCxn id="25" idx="1"/>
                <a:endCxn id="26" idx="3"/>
              </p:cNvCxnSpPr>
              <p:nvPr/>
            </p:nvCxnSpPr>
            <p:spPr>
              <a:xfrm flipH="1">
                <a:off x="6603853" y="5062246"/>
                <a:ext cx="24935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0C06C046-8DA0-00C4-5362-8362F3E9C82D}"/>
                  </a:ext>
                </a:extLst>
              </p:cNvPr>
              <p:cNvCxnSpPr>
                <a:cxnSpLocks/>
                <a:stCxn id="26" idx="1"/>
                <a:endCxn id="27" idx="3"/>
              </p:cNvCxnSpPr>
              <p:nvPr/>
            </p:nvCxnSpPr>
            <p:spPr>
              <a:xfrm flipH="1">
                <a:off x="5164121" y="5062246"/>
                <a:ext cx="24935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4F980030-F8D2-611F-919C-CB17185F653A}"/>
                  </a:ext>
                </a:extLst>
              </p:cNvPr>
              <p:cNvCxnSpPr>
                <a:cxnSpLocks/>
                <a:stCxn id="27" idx="1"/>
                <a:endCxn id="28" idx="3"/>
              </p:cNvCxnSpPr>
              <p:nvPr/>
            </p:nvCxnSpPr>
            <p:spPr>
              <a:xfrm flipH="1">
                <a:off x="3724389" y="5062246"/>
                <a:ext cx="249354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tailEnd type="triangle" w="lg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53852456-00A6-4EF6-5B0C-E55ACD6C9C0E}"/>
                </a:ext>
              </a:extLst>
            </p:cNvPr>
            <p:cNvGrpSpPr/>
            <p:nvPr/>
          </p:nvGrpSpPr>
          <p:grpSpPr>
            <a:xfrm>
              <a:off x="3343139" y="5956435"/>
              <a:ext cx="2620305" cy="247075"/>
              <a:chOff x="2482000" y="5594643"/>
              <a:chExt cx="2620305" cy="247075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6D56B984-9859-4A88-2459-6AAC12933B5C}"/>
                  </a:ext>
                </a:extLst>
              </p:cNvPr>
              <p:cNvSpPr/>
              <p:nvPr/>
            </p:nvSpPr>
            <p:spPr>
              <a:xfrm>
                <a:off x="2482000" y="5594643"/>
                <a:ext cx="242047" cy="242047"/>
              </a:xfrm>
              <a:prstGeom prst="rect">
                <a:avLst/>
              </a:prstGeom>
              <a:solidFill>
                <a:srgbClr val="FF0000">
                  <a:alpha val="16000"/>
                </a:srgbClr>
              </a:solidFill>
              <a:ln w="12700">
                <a:solidFill>
                  <a:srgbClr val="FF000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b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CDCBCB6-0C85-5A61-3CEE-B05C8DCBC466}"/>
                  </a:ext>
                </a:extLst>
              </p:cNvPr>
              <p:cNvSpPr/>
              <p:nvPr/>
            </p:nvSpPr>
            <p:spPr>
              <a:xfrm>
                <a:off x="3921732" y="5599671"/>
                <a:ext cx="242047" cy="242047"/>
              </a:xfrm>
              <a:prstGeom prst="rect">
                <a:avLst/>
              </a:prstGeom>
              <a:solidFill>
                <a:srgbClr val="00B050">
                  <a:alpha val="15000"/>
                </a:srgbClr>
              </a:solidFill>
              <a:ln w="12700">
                <a:solidFill>
                  <a:srgbClr val="00B050">
                    <a:alpha val="98000"/>
                  </a:srgb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F2EF2859-8A17-EA9E-7EB6-BFAD98989F16}"/>
                  </a:ext>
                </a:extLst>
              </p:cNvPr>
              <p:cNvSpPr txBox="1"/>
              <p:nvPr/>
            </p:nvSpPr>
            <p:spPr>
              <a:xfrm>
                <a:off x="2721198" y="5599571"/>
                <a:ext cx="941375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Arial" panose="020B0604020202020204" pitchFamily="34" charset="0"/>
                    <a:cs typeface="Arial" panose="020B0604020202020204" pitchFamily="34" charset="0"/>
                  </a:rPr>
                  <a:t>Frozen layer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8856AB91-7BBA-5CF1-97FE-EFA703B1E089}"/>
                  </a:ext>
                </a:extLst>
              </p:cNvPr>
              <p:cNvSpPr txBox="1"/>
              <p:nvPr/>
            </p:nvSpPr>
            <p:spPr>
              <a:xfrm>
                <a:off x="4160930" y="5605278"/>
                <a:ext cx="941375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Trainable layer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50592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12232</TotalTime>
  <Words>1071</Words>
  <Application>Microsoft Office PowerPoint</Application>
  <PresentationFormat>Widescreen</PresentationFormat>
  <Paragraphs>329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Pung</dc:creator>
  <cp:lastModifiedBy>Aaron Pung</cp:lastModifiedBy>
  <cp:revision>96</cp:revision>
  <dcterms:created xsi:type="dcterms:W3CDTF">2025-06-25T00:20:08Z</dcterms:created>
  <dcterms:modified xsi:type="dcterms:W3CDTF">2025-09-26T15:07:36Z</dcterms:modified>
</cp:coreProperties>
</file>

<file path=docProps/thumbnail.jpeg>
</file>